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 id="2147483693" r:id="rId3"/>
    <p:sldMasterId id="2147483741" r:id="rId4"/>
  </p:sldMasterIdLst>
  <p:notesMasterIdLst>
    <p:notesMasterId r:id="rId46"/>
  </p:notesMasterIdLst>
  <p:sldIdLst>
    <p:sldId id="300" r:id="rId5"/>
    <p:sldId id="323" r:id="rId6"/>
    <p:sldId id="302" r:id="rId7"/>
    <p:sldId id="259" r:id="rId8"/>
    <p:sldId id="324" r:id="rId9"/>
    <p:sldId id="326" r:id="rId10"/>
    <p:sldId id="325" r:id="rId11"/>
    <p:sldId id="354" r:id="rId12"/>
    <p:sldId id="355" r:id="rId13"/>
    <p:sldId id="356" r:id="rId14"/>
    <p:sldId id="330" r:id="rId15"/>
    <p:sldId id="303" r:id="rId16"/>
    <p:sldId id="331" r:id="rId17"/>
    <p:sldId id="369" r:id="rId18"/>
    <p:sldId id="370" r:id="rId19"/>
    <p:sldId id="333" r:id="rId20"/>
    <p:sldId id="335" r:id="rId21"/>
    <p:sldId id="320" r:id="rId22"/>
    <p:sldId id="322" r:id="rId23"/>
    <p:sldId id="321" r:id="rId24"/>
    <p:sldId id="317" r:id="rId25"/>
    <p:sldId id="316" r:id="rId26"/>
    <p:sldId id="358" r:id="rId27"/>
    <p:sldId id="359" r:id="rId28"/>
    <p:sldId id="338" r:id="rId29"/>
    <p:sldId id="343" r:id="rId30"/>
    <p:sldId id="346" r:id="rId31"/>
    <p:sldId id="347" r:id="rId32"/>
    <p:sldId id="365" r:id="rId33"/>
    <p:sldId id="345" r:id="rId34"/>
    <p:sldId id="364" r:id="rId35"/>
    <p:sldId id="368" r:id="rId36"/>
    <p:sldId id="362" r:id="rId37"/>
    <p:sldId id="363" r:id="rId38"/>
    <p:sldId id="361" r:id="rId39"/>
    <p:sldId id="349" r:id="rId40"/>
    <p:sldId id="352" r:id="rId41"/>
    <p:sldId id="353" r:id="rId42"/>
    <p:sldId id="351" r:id="rId43"/>
    <p:sldId id="318" r:id="rId44"/>
    <p:sldId id="315"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EBF7"/>
    <a:srgbClr val="99391F"/>
    <a:srgbClr val="B94525"/>
    <a:srgbClr val="D54F2B"/>
    <a:srgbClr val="FF3300"/>
    <a:srgbClr val="127E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273" autoAdjust="0"/>
    <p:restoredTop sz="95948" autoAdjust="0"/>
  </p:normalViewPr>
  <p:slideViewPr>
    <p:cSldViewPr snapToGrid="0">
      <p:cViewPr varScale="1">
        <p:scale>
          <a:sx n="55" d="100"/>
          <a:sy n="55" d="100"/>
        </p:scale>
        <p:origin x="42" y="984"/>
      </p:cViewPr>
      <p:guideLst/>
    </p:cSldViewPr>
  </p:slideViewPr>
  <p:notesTextViewPr>
    <p:cViewPr>
      <p:scale>
        <a:sx n="3" d="2"/>
        <a:sy n="3" d="2"/>
      </p:scale>
      <p:origin x="0" y="0"/>
    </p:cViewPr>
  </p:notesTextViewPr>
  <p:sorterViewPr>
    <p:cViewPr varScale="1">
      <p:scale>
        <a:sx n="100" d="100"/>
        <a:sy n="100" d="100"/>
      </p:scale>
      <p:origin x="0" y="-5592"/>
    </p:cViewPr>
  </p:sorterViewPr>
  <p:notesViewPr>
    <p:cSldViewPr snapToGrid="0">
      <p:cViewPr varScale="1">
        <p:scale>
          <a:sx n="69" d="100"/>
          <a:sy n="69" d="100"/>
        </p:scale>
        <p:origin x="2412"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media/image1.png>
</file>

<file path=ppt/media/image10.jpg>
</file>

<file path=ppt/media/image11.png>
</file>

<file path=ppt/media/image13.png>
</file>

<file path=ppt/media/image15.png>
</file>

<file path=ppt/media/image16.jpg>
</file>

<file path=ppt/media/image17.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10/23/2018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mn-lt"/>
                <a:ea typeface="+mn-ea"/>
                <a:cs typeface="+mn-cs"/>
              </a:rPr>
              <a:t>© 2017 Microsoft Corporation. All rights reserved.</a:t>
            </a:r>
          </a:p>
          <a:p>
            <a:r>
              <a:rPr lang="en-US" sz="950" kern="1200" dirty="0">
                <a:solidFill>
                  <a:schemeClr val="tx1"/>
                </a:solidFill>
                <a:effectLst/>
                <a:latin typeface="+mn-lt"/>
                <a:ea typeface="+mn-ea"/>
                <a:cs typeface="+mn-cs"/>
              </a:rPr>
              <a:t>Microsoft and the trademarks listed at </a:t>
            </a:r>
            <a:r>
              <a:rPr lang="en-US" sz="950" u="sng" kern="1200" dirty="0">
                <a:solidFill>
                  <a:schemeClr val="tx1"/>
                </a:solidFill>
                <a:effectLst/>
                <a:latin typeface="+mn-lt"/>
                <a:ea typeface="+mn-ea"/>
                <a:cs typeface="+mn-cs"/>
                <a:hlinkClick r:id="rId3"/>
              </a:rPr>
              <a:t>https://www.microsoft.com/en-us/legal/intellectualproperty/Trademarks/Usage/General.aspx</a:t>
            </a:r>
            <a:r>
              <a:rPr lang="en-US" sz="950" kern="1200" dirty="0">
                <a:solidFill>
                  <a:schemeClr val="tx1"/>
                </a:solidFill>
                <a:effectLst/>
                <a:latin typeface="+mn-lt"/>
                <a:ea typeface="+mn-ea"/>
                <a:cs typeface="+mn-cs"/>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14025630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3560071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39940048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85758" rtl="0" eaLnBrk="1" fontAlgn="auto" latinLnBrk="0" hangingPunct="1">
              <a:lnSpc>
                <a:spcPct val="90000"/>
              </a:lnSpc>
              <a:spcBef>
                <a:spcPts val="0"/>
              </a:spcBef>
              <a:spcAft>
                <a:spcPts val="25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80E2210-FCD4-4E32-922A-6DC22322192A}"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10/23/2018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396542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2016</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10/23/2018 2:33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952734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0771147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20050064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33165232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41528399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37325851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8669248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19347416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16265351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1172480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42141937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36265457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14202083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16916868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23002806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25378233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26664644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37</a:t>
            </a:fld>
            <a:endParaRPr lang="en-US" dirty="0"/>
          </a:p>
        </p:txBody>
      </p:sp>
    </p:spTree>
    <p:extLst>
      <p:ext uri="{BB962C8B-B14F-4D97-AF65-F5344CB8AC3E}">
        <p14:creationId xmlns:p14="http://schemas.microsoft.com/office/powerpoint/2010/main" val="5527292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38</a:t>
            </a:fld>
            <a:endParaRPr lang="en-US" dirty="0"/>
          </a:p>
        </p:txBody>
      </p:sp>
    </p:spTree>
    <p:extLst>
      <p:ext uri="{BB962C8B-B14F-4D97-AF65-F5344CB8AC3E}">
        <p14:creationId xmlns:p14="http://schemas.microsoft.com/office/powerpoint/2010/main" val="12860204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39</a:t>
            </a:fld>
            <a:endParaRPr lang="en-US" dirty="0"/>
          </a:p>
        </p:txBody>
      </p:sp>
    </p:spTree>
    <p:extLst>
      <p:ext uri="{BB962C8B-B14F-4D97-AF65-F5344CB8AC3E}">
        <p14:creationId xmlns:p14="http://schemas.microsoft.com/office/powerpoint/2010/main" val="930945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40</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10/23/2018 2:33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41</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254679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4033327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476196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33258577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1289839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tags" Target="../tags/tag2.xml"/><Relationship Id="rId7" Type="http://schemas.openxmlformats.org/officeDocument/2006/relationships/oleObject" Target="../embeddings/oleObject1.bin"/><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slideMaster" Target="../slideMasters/slideMaster3.xml"/><Relationship Id="rId5" Type="http://schemas.openxmlformats.org/officeDocument/2006/relationships/tags" Target="../tags/tag4.xml"/><Relationship Id="rId4" Type="http://schemas.openxmlformats.org/officeDocument/2006/relationships/tags" Target="../tags/tag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atacenter title 1">
    <p:spTree>
      <p:nvGrpSpPr>
        <p:cNvPr id="1" name=""/>
        <p:cNvGrpSpPr/>
        <p:nvPr/>
      </p:nvGrpSpPr>
      <p:grpSpPr>
        <a:xfrm>
          <a:off x="0" y="0"/>
          <a:ext cx="0" cy="0"/>
          <a:chOff x="0" y="0"/>
          <a:chExt cx="0" cy="0"/>
        </a:xfrm>
      </p:grpSpPr>
      <p:pic>
        <p:nvPicPr>
          <p:cNvPr id="29" name="Picture 2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049" y="2"/>
            <a:ext cx="12216215" cy="6875435"/>
          </a:xfrm>
          <a:prstGeom prst="rect">
            <a:avLst/>
          </a:prstGeom>
        </p:spPr>
      </p:pic>
      <p:pic>
        <p:nvPicPr>
          <p:cNvPr id="31" name="Picture 30"/>
          <p:cNvPicPr>
            <a:picLocks noChangeAspect="1"/>
          </p:cNvPicPr>
          <p:nvPr userDrawn="1"/>
        </p:nvPicPr>
        <p:blipFill>
          <a:blip r:embed="rId3"/>
          <a:stretch>
            <a:fillRect/>
          </a:stretch>
        </p:blipFill>
        <p:spPr>
          <a:xfrm>
            <a:off x="9678929" y="434681"/>
            <a:ext cx="2091198" cy="449313"/>
          </a:xfrm>
          <a:prstGeom prst="rect">
            <a:avLst/>
          </a:prstGeom>
        </p:spPr>
      </p:pic>
      <p:sp>
        <p:nvSpPr>
          <p:cNvPr id="13" name="Rectangle 12"/>
          <p:cNvSpPr/>
          <p:nvPr userDrawn="1"/>
        </p:nvSpPr>
        <p:spPr bwMode="gray">
          <a:xfrm>
            <a:off x="6409944" y="1408176"/>
            <a:ext cx="5340096" cy="2971800"/>
          </a:xfrm>
          <a:prstGeom prst="rect">
            <a:avLst/>
          </a:prstGeom>
          <a:solidFill>
            <a:schemeClr val="tx2">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gray">
          <a:xfrm>
            <a:off x="6409946" y="1413778"/>
            <a:ext cx="5332362" cy="2087516"/>
          </a:xfrm>
          <a:noFill/>
        </p:spPr>
        <p:txBody>
          <a:bodyPr lIns="393192" tIns="393192" rIns="146304" bIns="91440" anchor="t" anchorCtr="0"/>
          <a:lstStyle>
            <a:lvl1pPr>
              <a:defRPr sz="4800"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0" hasCustomPrompt="1"/>
          </p:nvPr>
        </p:nvSpPr>
        <p:spPr>
          <a:xfrm>
            <a:off x="6409944" y="3494813"/>
            <a:ext cx="5340096" cy="877163"/>
          </a:xfrm>
        </p:spPr>
        <p:txBody>
          <a:bodyPr lIns="393192" bIns="393192" anchor="b" anchorCtr="0"/>
          <a:lstStyle>
            <a:lvl1pPr marL="0" indent="0">
              <a:buNone/>
              <a:defRPr sz="2800">
                <a:solidFill>
                  <a:schemeClr val="bg1"/>
                </a:solidFill>
              </a:defRPr>
            </a:lvl1pPr>
          </a:lstStyle>
          <a:p>
            <a:pPr lvl="0"/>
            <a:r>
              <a:rPr lang="en-US" dirty="0"/>
              <a:t>Subtitle</a:t>
            </a:r>
          </a:p>
        </p:txBody>
      </p:sp>
    </p:spTree>
    <p:extLst>
      <p:ext uri="{BB962C8B-B14F-4D97-AF65-F5344CB8AC3E}">
        <p14:creationId xmlns:p14="http://schemas.microsoft.com/office/powerpoint/2010/main" val="2576823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atacenter title 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53" y="1"/>
            <a:ext cx="12198397" cy="6895070"/>
          </a:xfrm>
          <a:prstGeom prst="rect">
            <a:avLst/>
          </a:prstGeom>
        </p:spPr>
      </p:pic>
      <p:sp>
        <p:nvSpPr>
          <p:cNvPr id="27" name="Rectangle 26"/>
          <p:cNvSpPr/>
          <p:nvPr userDrawn="1"/>
        </p:nvSpPr>
        <p:spPr>
          <a:xfrm>
            <a:off x="1" y="0"/>
            <a:ext cx="12192000" cy="6994525"/>
          </a:xfrm>
          <a:prstGeom prst="rect">
            <a:avLst/>
          </a:prstGeom>
          <a:gradFill>
            <a:gsLst>
              <a:gs pos="64000">
                <a:schemeClr val="bg1">
                  <a:alpha val="0"/>
                </a:schemeClr>
              </a:gs>
              <a:gs pos="100000">
                <a:schemeClr val="bg1">
                  <a:alpha val="60000"/>
                  <a:lumMod val="0"/>
                  <a:lumOff val="10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3" name="Rectangle 22"/>
          <p:cNvSpPr/>
          <p:nvPr userDrawn="1"/>
        </p:nvSpPr>
        <p:spPr bwMode="gray">
          <a:xfrm>
            <a:off x="6409944" y="1408176"/>
            <a:ext cx="5340096" cy="2971800"/>
          </a:xfrm>
          <a:prstGeom prst="rect">
            <a:avLst/>
          </a:prstGeom>
          <a:solidFill>
            <a:schemeClr val="tx2">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4" name="Title 1"/>
          <p:cNvSpPr>
            <a:spLocks noGrp="1"/>
          </p:cNvSpPr>
          <p:nvPr>
            <p:ph type="title" hasCustomPrompt="1"/>
          </p:nvPr>
        </p:nvSpPr>
        <p:spPr bwMode="gray">
          <a:xfrm>
            <a:off x="6409946" y="1413776"/>
            <a:ext cx="5332362" cy="2095332"/>
          </a:xfrm>
          <a:noFill/>
        </p:spPr>
        <p:txBody>
          <a:bodyPr lIns="393192" tIns="393192" rIns="146304" bIns="91440" anchor="t" anchorCtr="0"/>
          <a:lstStyle>
            <a:lvl1pPr>
              <a:defRPr sz="4800" spc="-98" baseline="0">
                <a:gradFill>
                  <a:gsLst>
                    <a:gs pos="57576">
                      <a:srgbClr val="FFFFFF"/>
                    </a:gs>
                    <a:gs pos="35000">
                      <a:srgbClr val="FFFFFF"/>
                    </a:gs>
                  </a:gsLst>
                  <a:lin ang="5400000" scaled="0"/>
                </a:gradFill>
              </a:defRPr>
            </a:lvl1pPr>
          </a:lstStyle>
          <a:p>
            <a:r>
              <a:rPr lang="en-US" dirty="0"/>
              <a:t>Presentation title</a:t>
            </a:r>
          </a:p>
        </p:txBody>
      </p:sp>
      <p:sp>
        <p:nvSpPr>
          <p:cNvPr id="25" name="Text Placeholder 2"/>
          <p:cNvSpPr>
            <a:spLocks noGrp="1"/>
          </p:cNvSpPr>
          <p:nvPr>
            <p:ph type="body" sz="quarter" idx="10" hasCustomPrompt="1"/>
          </p:nvPr>
        </p:nvSpPr>
        <p:spPr>
          <a:xfrm>
            <a:off x="6409944" y="3494813"/>
            <a:ext cx="5340096" cy="877163"/>
          </a:xfrm>
        </p:spPr>
        <p:txBody>
          <a:bodyPr lIns="393192" bIns="393192" anchor="b" anchorCtr="0"/>
          <a:lstStyle>
            <a:lvl1pPr marL="0" indent="0">
              <a:buNone/>
              <a:defRPr sz="2800">
                <a:solidFill>
                  <a:schemeClr val="bg1"/>
                </a:solidFill>
              </a:defRPr>
            </a:lvl1pPr>
          </a:lstStyle>
          <a:p>
            <a:pPr lvl="0"/>
            <a:r>
              <a:rPr lang="en-US" dirty="0"/>
              <a:t>Subtitle</a:t>
            </a:r>
          </a:p>
        </p:txBody>
      </p:sp>
      <p:pic>
        <p:nvPicPr>
          <p:cNvPr id="8" name="Picture 7"/>
          <p:cNvPicPr>
            <a:picLocks noChangeAspect="1"/>
          </p:cNvPicPr>
          <p:nvPr userDrawn="1"/>
        </p:nvPicPr>
        <p:blipFill>
          <a:blip r:embed="rId3"/>
          <a:stretch>
            <a:fillRect/>
          </a:stretch>
        </p:blipFill>
        <p:spPr>
          <a:xfrm>
            <a:off x="9678929" y="434681"/>
            <a:ext cx="2091198" cy="449313"/>
          </a:xfrm>
          <a:prstGeom prst="rect">
            <a:avLst/>
          </a:prstGeom>
        </p:spPr>
      </p:pic>
    </p:spTree>
    <p:extLst>
      <p:ext uri="{BB962C8B-B14F-4D97-AF65-F5344CB8AC3E}">
        <p14:creationId xmlns:p14="http://schemas.microsoft.com/office/powerpoint/2010/main" val="396945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528594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4400">
                <a:solidFill>
                  <a:srgbClr val="505050"/>
                </a:solidFill>
              </a:defRPr>
            </a:lvl1pPr>
          </a:lstStyle>
          <a:p>
            <a:pPr lvl="0"/>
            <a:r>
              <a:rPr lang="en-US" dirty="0"/>
              <a:t>Title (Optional)</a:t>
            </a:r>
          </a:p>
        </p:txBody>
      </p:sp>
      <p:sp>
        <p:nvSpPr>
          <p:cNvPr id="8" name="Text Placeholder 7"/>
          <p:cNvSpPr>
            <a:spLocks noGrp="1"/>
          </p:cNvSpPr>
          <p:nvPr>
            <p:ph type="body" sz="quarter" idx="11" hasCustomPrompt="1"/>
          </p:nvPr>
        </p:nvSpPr>
        <p:spPr>
          <a:xfrm>
            <a:off x="0" y="1243014"/>
            <a:ext cx="12192000" cy="904286"/>
          </a:xfrm>
        </p:spPr>
        <p:txBody>
          <a:bodyPr lIns="393192" bIns="91440"/>
          <a:lstStyle>
            <a:lvl1pPr marL="0" indent="0">
              <a:buNone/>
              <a:defRPr>
                <a:solidFill>
                  <a:schemeClr val="tx2"/>
                </a:solidFill>
              </a:defRPr>
            </a:lvl1pPr>
            <a:lvl2pPr marL="457025" indent="0">
              <a:buNone/>
              <a:defRPr/>
            </a:lvl2pPr>
          </a:lstStyle>
          <a:p>
            <a:pPr lvl="0"/>
            <a:r>
              <a:rPr lang="en-US" dirty="0"/>
              <a:t>Subtitle (Optional)</a:t>
            </a:r>
          </a:p>
        </p:txBody>
      </p:sp>
      <p:sp>
        <p:nvSpPr>
          <p:cNvPr id="10" name="Text Placeholder 9"/>
          <p:cNvSpPr>
            <a:spLocks noGrp="1"/>
          </p:cNvSpPr>
          <p:nvPr>
            <p:ph type="body" sz="quarter" idx="12" hasCustomPrompt="1"/>
          </p:nvPr>
        </p:nvSpPr>
        <p:spPr>
          <a:xfrm>
            <a:off x="0" y="2157415"/>
            <a:ext cx="12192000" cy="4700587"/>
          </a:xfrm>
        </p:spPr>
        <p:txBody>
          <a:bodyPr lIns="393192" tIns="91440" bIns="91440">
            <a:normAutofit/>
          </a:bodyPr>
          <a:lstStyle>
            <a:lvl1pPr marL="0" indent="0">
              <a:buNone/>
              <a:defRPr sz="2000">
                <a:solidFill>
                  <a:schemeClr val="tx1"/>
                </a:solidFill>
              </a:defRPr>
            </a:lvl1pPr>
          </a:lstStyle>
          <a:p>
            <a:pPr lvl="0"/>
            <a:r>
              <a:rPr lang="en-US" dirty="0"/>
              <a:t>Body copy</a:t>
            </a:r>
          </a:p>
        </p:txBody>
      </p:sp>
    </p:spTree>
    <p:extLst>
      <p:ext uri="{BB962C8B-B14F-4D97-AF65-F5344CB8AC3E}">
        <p14:creationId xmlns:p14="http://schemas.microsoft.com/office/powerpoint/2010/main" val="31469751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4400">
                <a:solidFill>
                  <a:srgbClr val="505050"/>
                </a:solidFill>
              </a:defRPr>
            </a:lvl1pPr>
          </a:lstStyle>
          <a:p>
            <a:pPr lvl="0"/>
            <a:r>
              <a:rPr lang="en-US" dirty="0"/>
              <a:t>Title (Optional)</a:t>
            </a:r>
          </a:p>
        </p:txBody>
      </p:sp>
      <p:sp>
        <p:nvSpPr>
          <p:cNvPr id="8" name="Text Placeholder 7"/>
          <p:cNvSpPr>
            <a:spLocks noGrp="1"/>
          </p:cNvSpPr>
          <p:nvPr>
            <p:ph type="body" sz="quarter" idx="11" hasCustomPrompt="1"/>
          </p:nvPr>
        </p:nvSpPr>
        <p:spPr>
          <a:xfrm>
            <a:off x="0" y="1243014"/>
            <a:ext cx="12192000" cy="904286"/>
          </a:xfrm>
        </p:spPr>
        <p:txBody>
          <a:bodyPr lIns="393192" bIns="91440"/>
          <a:lstStyle>
            <a:lvl1pPr marL="0" indent="0">
              <a:buNone/>
              <a:defRPr>
                <a:solidFill>
                  <a:schemeClr val="accent2"/>
                </a:solidFill>
              </a:defRPr>
            </a:lvl1pPr>
            <a:lvl2pPr marL="457025" indent="0">
              <a:buNone/>
              <a:defRPr/>
            </a:lvl2pPr>
          </a:lstStyle>
          <a:p>
            <a:pPr lvl="0"/>
            <a:r>
              <a:rPr lang="en-US" dirty="0"/>
              <a:t>Subtitle (Optional)</a:t>
            </a:r>
          </a:p>
        </p:txBody>
      </p:sp>
      <p:sp>
        <p:nvSpPr>
          <p:cNvPr id="10" name="Text Placeholder 9"/>
          <p:cNvSpPr>
            <a:spLocks noGrp="1"/>
          </p:cNvSpPr>
          <p:nvPr>
            <p:ph type="body" sz="quarter" idx="12" hasCustomPrompt="1"/>
          </p:nvPr>
        </p:nvSpPr>
        <p:spPr>
          <a:xfrm>
            <a:off x="0" y="2157415"/>
            <a:ext cx="12192000" cy="4700587"/>
          </a:xfrm>
        </p:spPr>
        <p:txBody>
          <a:bodyPr lIns="393192" tIns="91440" bIns="91440">
            <a:normAutofit/>
          </a:bodyPr>
          <a:lstStyle>
            <a:lvl1pPr marL="0" indent="0">
              <a:buNone/>
              <a:defRPr sz="2000">
                <a:solidFill>
                  <a:schemeClr val="tx1"/>
                </a:solidFill>
              </a:defRPr>
            </a:lvl1pPr>
          </a:lstStyle>
          <a:p>
            <a:pPr lvl="0"/>
            <a:r>
              <a:rPr lang="en-US" dirty="0"/>
              <a:t>Body copy</a:t>
            </a:r>
          </a:p>
        </p:txBody>
      </p:sp>
    </p:spTree>
    <p:extLst>
      <p:ext uri="{BB962C8B-B14F-4D97-AF65-F5344CB8AC3E}">
        <p14:creationId xmlns:p14="http://schemas.microsoft.com/office/powerpoint/2010/main" val="378005231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4400">
                <a:solidFill>
                  <a:srgbClr val="505050"/>
                </a:solidFill>
              </a:defRPr>
            </a:lvl1pPr>
          </a:lstStyle>
          <a:p>
            <a:pPr lvl="0"/>
            <a:r>
              <a:rPr lang="en-US" dirty="0"/>
              <a:t>Title (Optional)</a:t>
            </a:r>
          </a:p>
        </p:txBody>
      </p:sp>
      <p:sp>
        <p:nvSpPr>
          <p:cNvPr id="8" name="Text Placeholder 7"/>
          <p:cNvSpPr>
            <a:spLocks noGrp="1"/>
          </p:cNvSpPr>
          <p:nvPr>
            <p:ph type="body" sz="quarter" idx="11" hasCustomPrompt="1"/>
          </p:nvPr>
        </p:nvSpPr>
        <p:spPr>
          <a:xfrm>
            <a:off x="0" y="1243014"/>
            <a:ext cx="12192000" cy="904286"/>
          </a:xfrm>
        </p:spPr>
        <p:txBody>
          <a:bodyPr lIns="393192" bIns="91440"/>
          <a:lstStyle>
            <a:lvl1pPr marL="0" indent="0">
              <a:buNone/>
              <a:defRPr>
                <a:solidFill>
                  <a:schemeClr val="accent3"/>
                </a:solidFill>
              </a:defRPr>
            </a:lvl1pPr>
            <a:lvl2pPr marL="457025" indent="0">
              <a:buNone/>
              <a:defRPr/>
            </a:lvl2pPr>
          </a:lstStyle>
          <a:p>
            <a:pPr lvl="0"/>
            <a:r>
              <a:rPr lang="en-US" dirty="0"/>
              <a:t>Subtitle (Optional)</a:t>
            </a:r>
          </a:p>
        </p:txBody>
      </p:sp>
      <p:sp>
        <p:nvSpPr>
          <p:cNvPr id="10" name="Text Placeholder 9"/>
          <p:cNvSpPr>
            <a:spLocks noGrp="1"/>
          </p:cNvSpPr>
          <p:nvPr>
            <p:ph type="body" sz="quarter" idx="12" hasCustomPrompt="1"/>
          </p:nvPr>
        </p:nvSpPr>
        <p:spPr>
          <a:xfrm>
            <a:off x="0" y="2157415"/>
            <a:ext cx="12192000" cy="4700587"/>
          </a:xfrm>
        </p:spPr>
        <p:txBody>
          <a:bodyPr lIns="393192" tIns="91440" bIns="91440">
            <a:normAutofit/>
          </a:bodyPr>
          <a:lstStyle>
            <a:lvl1pPr marL="0" indent="0">
              <a:buNone/>
              <a:defRPr sz="2000">
                <a:solidFill>
                  <a:schemeClr val="tx1"/>
                </a:solidFill>
              </a:defRPr>
            </a:lvl1pPr>
          </a:lstStyle>
          <a:p>
            <a:pPr lvl="0"/>
            <a:r>
              <a:rPr lang="en-US" dirty="0"/>
              <a:t>Body copy</a:t>
            </a:r>
          </a:p>
        </p:txBody>
      </p:sp>
    </p:spTree>
    <p:extLst>
      <p:ext uri="{BB962C8B-B14F-4D97-AF65-F5344CB8AC3E}">
        <p14:creationId xmlns:p14="http://schemas.microsoft.com/office/powerpoint/2010/main" val="415382498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4400">
                <a:solidFill>
                  <a:srgbClr val="505050"/>
                </a:solidFill>
              </a:defRPr>
            </a:lvl1pPr>
          </a:lstStyle>
          <a:p>
            <a:pPr lvl="0"/>
            <a:r>
              <a:rPr lang="en-US" dirty="0"/>
              <a:t>Title (Optional)</a:t>
            </a:r>
          </a:p>
        </p:txBody>
      </p:sp>
      <p:sp>
        <p:nvSpPr>
          <p:cNvPr id="8" name="Text Placeholder 7"/>
          <p:cNvSpPr>
            <a:spLocks noGrp="1"/>
          </p:cNvSpPr>
          <p:nvPr>
            <p:ph type="body" sz="quarter" idx="11" hasCustomPrompt="1"/>
          </p:nvPr>
        </p:nvSpPr>
        <p:spPr>
          <a:xfrm>
            <a:off x="0" y="1243014"/>
            <a:ext cx="12192000" cy="904286"/>
          </a:xfrm>
        </p:spPr>
        <p:txBody>
          <a:bodyPr lIns="393192" bIns="91440"/>
          <a:lstStyle>
            <a:lvl1pPr marL="0" indent="0">
              <a:buNone/>
              <a:defRPr>
                <a:solidFill>
                  <a:schemeClr val="accent4"/>
                </a:solidFill>
              </a:defRPr>
            </a:lvl1pPr>
            <a:lvl2pPr marL="457025" indent="0">
              <a:buNone/>
              <a:defRPr/>
            </a:lvl2pPr>
          </a:lstStyle>
          <a:p>
            <a:pPr lvl="0"/>
            <a:r>
              <a:rPr lang="en-US" dirty="0"/>
              <a:t>Subtitle (Optional)</a:t>
            </a:r>
          </a:p>
        </p:txBody>
      </p:sp>
      <p:sp>
        <p:nvSpPr>
          <p:cNvPr id="10" name="Text Placeholder 9"/>
          <p:cNvSpPr>
            <a:spLocks noGrp="1"/>
          </p:cNvSpPr>
          <p:nvPr>
            <p:ph type="body" sz="quarter" idx="12" hasCustomPrompt="1"/>
          </p:nvPr>
        </p:nvSpPr>
        <p:spPr>
          <a:xfrm>
            <a:off x="0" y="2157415"/>
            <a:ext cx="12192000" cy="4700587"/>
          </a:xfrm>
        </p:spPr>
        <p:txBody>
          <a:bodyPr lIns="393192" tIns="91440" bIns="91440">
            <a:normAutofit/>
          </a:bodyPr>
          <a:lstStyle>
            <a:lvl1pPr marL="0" indent="0">
              <a:buNone/>
              <a:defRPr sz="2000">
                <a:solidFill>
                  <a:schemeClr val="tx1"/>
                </a:solidFill>
              </a:defRPr>
            </a:lvl1pPr>
          </a:lstStyle>
          <a:p>
            <a:pPr lvl="0"/>
            <a:r>
              <a:rPr lang="en-US" dirty="0"/>
              <a:t>Body copy</a:t>
            </a:r>
          </a:p>
        </p:txBody>
      </p:sp>
    </p:spTree>
    <p:extLst>
      <p:ext uri="{BB962C8B-B14F-4D97-AF65-F5344CB8AC3E}">
        <p14:creationId xmlns:p14="http://schemas.microsoft.com/office/powerpoint/2010/main" val="376701075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_Plain tex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4400">
                <a:solidFill>
                  <a:srgbClr val="505050"/>
                </a:solidFill>
              </a:defRPr>
            </a:lvl1pPr>
          </a:lstStyle>
          <a:p>
            <a:pPr lvl="0"/>
            <a:r>
              <a:rPr lang="en-US" dirty="0"/>
              <a:t>Title (Optional)</a:t>
            </a:r>
          </a:p>
        </p:txBody>
      </p:sp>
      <p:sp>
        <p:nvSpPr>
          <p:cNvPr id="8" name="Text Placeholder 7"/>
          <p:cNvSpPr>
            <a:spLocks noGrp="1"/>
          </p:cNvSpPr>
          <p:nvPr>
            <p:ph type="body" sz="quarter" idx="11" hasCustomPrompt="1"/>
          </p:nvPr>
        </p:nvSpPr>
        <p:spPr>
          <a:xfrm>
            <a:off x="0" y="1243014"/>
            <a:ext cx="12192000" cy="904286"/>
          </a:xfrm>
        </p:spPr>
        <p:txBody>
          <a:bodyPr lIns="393192" bIns="91440"/>
          <a:lstStyle>
            <a:lvl1pPr marL="0" indent="0">
              <a:buNone/>
              <a:defRPr>
                <a:solidFill>
                  <a:schemeClr val="accent5"/>
                </a:solidFill>
              </a:defRPr>
            </a:lvl1pPr>
            <a:lvl2pPr marL="457025" indent="0">
              <a:buNone/>
              <a:defRPr/>
            </a:lvl2pPr>
          </a:lstStyle>
          <a:p>
            <a:pPr lvl="0"/>
            <a:r>
              <a:rPr lang="en-US" dirty="0"/>
              <a:t>Subtitle (Optional)</a:t>
            </a:r>
          </a:p>
        </p:txBody>
      </p:sp>
      <p:sp>
        <p:nvSpPr>
          <p:cNvPr id="10" name="Text Placeholder 9"/>
          <p:cNvSpPr>
            <a:spLocks noGrp="1"/>
          </p:cNvSpPr>
          <p:nvPr>
            <p:ph type="body" sz="quarter" idx="12" hasCustomPrompt="1"/>
          </p:nvPr>
        </p:nvSpPr>
        <p:spPr>
          <a:xfrm>
            <a:off x="0" y="2157415"/>
            <a:ext cx="12192000" cy="4700587"/>
          </a:xfrm>
        </p:spPr>
        <p:txBody>
          <a:bodyPr lIns="393192" tIns="91440" bIns="91440">
            <a:normAutofit/>
          </a:bodyPr>
          <a:lstStyle>
            <a:lvl1pPr marL="0" indent="0">
              <a:buNone/>
              <a:defRPr sz="2000">
                <a:solidFill>
                  <a:schemeClr val="tx1"/>
                </a:solidFill>
              </a:defRPr>
            </a:lvl1pPr>
          </a:lstStyle>
          <a:p>
            <a:pPr lvl="0"/>
            <a:r>
              <a:rPr lang="en-US" dirty="0"/>
              <a:t>Body copy</a:t>
            </a:r>
          </a:p>
        </p:txBody>
      </p:sp>
    </p:spTree>
    <p:extLst>
      <p:ext uri="{BB962C8B-B14F-4D97-AF65-F5344CB8AC3E}">
        <p14:creationId xmlns:p14="http://schemas.microsoft.com/office/powerpoint/2010/main" val="277206654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0" y="1243014"/>
            <a:ext cx="12192000" cy="904286"/>
          </a:xfrm>
        </p:spPr>
        <p:txBody>
          <a:bodyPr lIns="393192" bIns="91440"/>
          <a:lstStyle>
            <a:lvl1pPr marL="0" indent="0">
              <a:buNone/>
              <a:defRPr>
                <a:solidFill>
                  <a:schemeClr val="tx2"/>
                </a:solidFill>
              </a:defRPr>
            </a:lvl1pPr>
            <a:lvl2pPr marL="457025" indent="0">
              <a:buNone/>
              <a:defRPr/>
            </a:lvl2pPr>
          </a:lstStyle>
          <a:p>
            <a:pPr lvl="0"/>
            <a:r>
              <a:rPr lang="en-US" dirty="0"/>
              <a:t>Subtitle</a:t>
            </a:r>
          </a:p>
        </p:txBody>
      </p:sp>
    </p:spTree>
    <p:extLst>
      <p:ext uri="{BB962C8B-B14F-4D97-AF65-F5344CB8AC3E}">
        <p14:creationId xmlns:p14="http://schemas.microsoft.com/office/powerpoint/2010/main" val="89590604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0" y="1243014"/>
            <a:ext cx="12192000" cy="904286"/>
          </a:xfrm>
        </p:spPr>
        <p:txBody>
          <a:bodyPr lIns="393192" bIns="91440"/>
          <a:lstStyle>
            <a:lvl1pPr marL="0" indent="0">
              <a:buNone/>
              <a:defRPr>
                <a:solidFill>
                  <a:schemeClr val="accent2"/>
                </a:solidFill>
              </a:defRPr>
            </a:lvl1pPr>
            <a:lvl2pPr marL="457025" indent="0">
              <a:buNone/>
              <a:defRPr/>
            </a:lvl2pPr>
          </a:lstStyle>
          <a:p>
            <a:pPr lvl="0"/>
            <a:r>
              <a:rPr lang="en-US" dirty="0"/>
              <a:t>Subtitle</a:t>
            </a:r>
          </a:p>
        </p:txBody>
      </p:sp>
    </p:spTree>
    <p:extLst>
      <p:ext uri="{BB962C8B-B14F-4D97-AF65-F5344CB8AC3E}">
        <p14:creationId xmlns:p14="http://schemas.microsoft.com/office/powerpoint/2010/main" val="1683714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0" y="1243014"/>
            <a:ext cx="12192000" cy="904286"/>
          </a:xfrm>
        </p:spPr>
        <p:txBody>
          <a:bodyPr lIns="393192" bIns="91440"/>
          <a:lstStyle>
            <a:lvl1pPr marL="0" indent="0">
              <a:buNone/>
              <a:defRPr>
                <a:solidFill>
                  <a:schemeClr val="accent3"/>
                </a:solidFill>
              </a:defRPr>
            </a:lvl1pPr>
            <a:lvl2pPr marL="457025" indent="0">
              <a:buNone/>
              <a:defRPr/>
            </a:lvl2pPr>
          </a:lstStyle>
          <a:p>
            <a:pPr lvl="0"/>
            <a:r>
              <a:rPr lang="en-US" dirty="0"/>
              <a:t>Subtitle</a:t>
            </a:r>
          </a:p>
        </p:txBody>
      </p:sp>
    </p:spTree>
    <p:extLst>
      <p:ext uri="{BB962C8B-B14F-4D97-AF65-F5344CB8AC3E}">
        <p14:creationId xmlns:p14="http://schemas.microsoft.com/office/powerpoint/2010/main" val="298604718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0" y="1243014"/>
            <a:ext cx="12192000" cy="904286"/>
          </a:xfrm>
        </p:spPr>
        <p:txBody>
          <a:bodyPr lIns="393192" bIns="91440"/>
          <a:lstStyle>
            <a:lvl1pPr marL="0" indent="0">
              <a:buNone/>
              <a:defRPr>
                <a:solidFill>
                  <a:schemeClr val="accent4"/>
                </a:solidFill>
              </a:defRPr>
            </a:lvl1pPr>
            <a:lvl2pPr marL="457025" indent="0">
              <a:buNone/>
              <a:defRPr/>
            </a:lvl2pPr>
          </a:lstStyle>
          <a:p>
            <a:pPr lvl="0"/>
            <a:r>
              <a:rPr lang="en-US" dirty="0"/>
              <a:t>Subtitle</a:t>
            </a:r>
          </a:p>
        </p:txBody>
      </p:sp>
    </p:spTree>
    <p:extLst>
      <p:ext uri="{BB962C8B-B14F-4D97-AF65-F5344CB8AC3E}">
        <p14:creationId xmlns:p14="http://schemas.microsoft.com/office/powerpoint/2010/main" val="379760157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0" y="1243014"/>
            <a:ext cx="12192000" cy="904286"/>
          </a:xfrm>
        </p:spPr>
        <p:txBody>
          <a:bodyPr lIns="393192" bIns="91440"/>
          <a:lstStyle>
            <a:lvl1pPr marL="0" indent="0">
              <a:buNone/>
              <a:defRPr>
                <a:solidFill>
                  <a:schemeClr val="accent5"/>
                </a:solidFill>
              </a:defRPr>
            </a:lvl1pPr>
            <a:lvl2pPr marL="457025" indent="0">
              <a:buNone/>
              <a:defRPr/>
            </a:lvl2pPr>
          </a:lstStyle>
          <a:p>
            <a:pPr lvl="0"/>
            <a:r>
              <a:rPr lang="en-US" dirty="0"/>
              <a:t>Subtitle</a:t>
            </a:r>
          </a:p>
        </p:txBody>
      </p:sp>
    </p:spTree>
    <p:extLst>
      <p:ext uri="{BB962C8B-B14F-4D97-AF65-F5344CB8AC3E}">
        <p14:creationId xmlns:p14="http://schemas.microsoft.com/office/powerpoint/2010/main" val="104905139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6_Title/sub-title pillar color background stripe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7515922"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0" y="1243014"/>
            <a:ext cx="7515922" cy="904286"/>
          </a:xfrm>
        </p:spPr>
        <p:txBody>
          <a:bodyPr lIns="393192" bIns="91440"/>
          <a:lstStyle>
            <a:lvl1pPr marL="0" indent="0">
              <a:buNone/>
              <a:defRPr>
                <a:solidFill>
                  <a:schemeClr val="tx2"/>
                </a:solidFill>
              </a:defRPr>
            </a:lvl1pPr>
            <a:lvl2pPr marL="457025" indent="0">
              <a:buNone/>
              <a:defRPr/>
            </a:lvl2pPr>
          </a:lstStyle>
          <a:p>
            <a:pPr lvl="0"/>
            <a:r>
              <a:rPr lang="en-US" dirty="0"/>
              <a:t>Subtitle</a:t>
            </a:r>
          </a:p>
        </p:txBody>
      </p:sp>
      <p:sp>
        <p:nvSpPr>
          <p:cNvPr id="4" name="Rectangle 3"/>
          <p:cNvSpPr/>
          <p:nvPr userDrawn="1"/>
        </p:nvSpPr>
        <p:spPr bwMode="auto">
          <a:xfrm>
            <a:off x="8077200" y="0"/>
            <a:ext cx="41148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5611304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7_Title/sub-title pillar color background stripe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2" y="1"/>
            <a:ext cx="7516368"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2" y="1243014"/>
            <a:ext cx="7516368" cy="904286"/>
          </a:xfrm>
        </p:spPr>
        <p:txBody>
          <a:bodyPr lIns="393192" bIns="91440"/>
          <a:lstStyle>
            <a:lvl1pPr marL="0" indent="0">
              <a:buNone/>
              <a:defRPr>
                <a:solidFill>
                  <a:schemeClr val="accent2"/>
                </a:solidFill>
              </a:defRPr>
            </a:lvl1pPr>
            <a:lvl2pPr marL="457025" indent="0">
              <a:buNone/>
              <a:defRPr/>
            </a:lvl2pPr>
          </a:lstStyle>
          <a:p>
            <a:pPr lvl="0"/>
            <a:r>
              <a:rPr lang="en-US" dirty="0"/>
              <a:t>Subtitle</a:t>
            </a:r>
          </a:p>
        </p:txBody>
      </p:sp>
      <p:sp>
        <p:nvSpPr>
          <p:cNvPr id="4" name="Rectangle 3"/>
          <p:cNvSpPr/>
          <p:nvPr userDrawn="1"/>
        </p:nvSpPr>
        <p:spPr bwMode="auto">
          <a:xfrm>
            <a:off x="8077200" y="0"/>
            <a:ext cx="41148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0982113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8_Title/sub-title pillar color background stripe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2" y="1"/>
            <a:ext cx="7516368"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2" y="1243014"/>
            <a:ext cx="7516368" cy="904286"/>
          </a:xfrm>
        </p:spPr>
        <p:txBody>
          <a:bodyPr lIns="393192" bIns="91440"/>
          <a:lstStyle>
            <a:lvl1pPr marL="0" indent="0">
              <a:buNone/>
              <a:defRPr>
                <a:solidFill>
                  <a:schemeClr val="accent3"/>
                </a:solidFill>
              </a:defRPr>
            </a:lvl1pPr>
            <a:lvl2pPr marL="457025" indent="0">
              <a:buNone/>
              <a:defRPr/>
            </a:lvl2pPr>
          </a:lstStyle>
          <a:p>
            <a:pPr lvl="0"/>
            <a:r>
              <a:rPr lang="en-US" dirty="0"/>
              <a:t>Subtitle</a:t>
            </a:r>
          </a:p>
        </p:txBody>
      </p:sp>
      <p:sp>
        <p:nvSpPr>
          <p:cNvPr id="4" name="Rectangle 3"/>
          <p:cNvSpPr/>
          <p:nvPr userDrawn="1"/>
        </p:nvSpPr>
        <p:spPr bwMode="auto">
          <a:xfrm>
            <a:off x="8077200" y="0"/>
            <a:ext cx="4114800"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65108841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9_Title/sub-title pillar color background stripe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2" y="1"/>
            <a:ext cx="7516368"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2" y="1243014"/>
            <a:ext cx="7516368" cy="904286"/>
          </a:xfrm>
        </p:spPr>
        <p:txBody>
          <a:bodyPr lIns="393192" bIns="91440"/>
          <a:lstStyle>
            <a:lvl1pPr marL="0" indent="0">
              <a:buNone/>
              <a:defRPr>
                <a:solidFill>
                  <a:schemeClr val="accent4"/>
                </a:solidFill>
              </a:defRPr>
            </a:lvl1pPr>
            <a:lvl2pPr marL="457025" indent="0">
              <a:buNone/>
              <a:defRPr/>
            </a:lvl2pPr>
          </a:lstStyle>
          <a:p>
            <a:pPr lvl="0"/>
            <a:r>
              <a:rPr lang="en-US" dirty="0"/>
              <a:t>Subtitle</a:t>
            </a:r>
          </a:p>
        </p:txBody>
      </p:sp>
      <p:sp>
        <p:nvSpPr>
          <p:cNvPr id="4" name="Rectangle 3"/>
          <p:cNvSpPr/>
          <p:nvPr userDrawn="1"/>
        </p:nvSpPr>
        <p:spPr bwMode="auto">
          <a:xfrm>
            <a:off x="8077200" y="0"/>
            <a:ext cx="4114800" cy="68580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4685542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0_Title/sub-title pillar color background stripe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2" y="1"/>
            <a:ext cx="7516368"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2" y="1243014"/>
            <a:ext cx="7516368" cy="904286"/>
          </a:xfrm>
        </p:spPr>
        <p:txBody>
          <a:bodyPr lIns="393192" bIns="91440"/>
          <a:lstStyle>
            <a:lvl1pPr marL="0" indent="0">
              <a:buNone/>
              <a:defRPr>
                <a:solidFill>
                  <a:schemeClr val="accent5"/>
                </a:solidFill>
              </a:defRPr>
            </a:lvl1pPr>
            <a:lvl2pPr marL="457025" indent="0">
              <a:buNone/>
              <a:defRPr/>
            </a:lvl2pPr>
          </a:lstStyle>
          <a:p>
            <a:pPr lvl="0"/>
            <a:r>
              <a:rPr lang="en-US" dirty="0"/>
              <a:t>Subtitle</a:t>
            </a:r>
          </a:p>
        </p:txBody>
      </p:sp>
      <p:sp>
        <p:nvSpPr>
          <p:cNvPr id="4" name="Rectangle 3"/>
          <p:cNvSpPr/>
          <p:nvPr userDrawn="1"/>
        </p:nvSpPr>
        <p:spPr bwMode="auto">
          <a:xfrm>
            <a:off x="8077200" y="0"/>
            <a:ext cx="4114800" cy="6858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6976618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1_Title/sub-title illu">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7515922"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0" y="1243014"/>
            <a:ext cx="7515922" cy="904286"/>
          </a:xfrm>
        </p:spPr>
        <p:txBody>
          <a:bodyPr lIns="393192" bIns="91440"/>
          <a:lstStyle>
            <a:lvl1pPr marL="0" indent="0">
              <a:buNone/>
              <a:defRPr>
                <a:solidFill>
                  <a:schemeClr val="tx2"/>
                </a:solidFill>
              </a:defRPr>
            </a:lvl1pPr>
            <a:lvl2pPr marL="457025" indent="0">
              <a:buNone/>
              <a:defRPr/>
            </a:lvl2pPr>
          </a:lstStyle>
          <a:p>
            <a:pPr lvl="0"/>
            <a:r>
              <a:rPr lang="en-US" dirty="0"/>
              <a:t>Subtitle</a:t>
            </a:r>
          </a:p>
        </p:txBody>
      </p:sp>
    </p:spTree>
    <p:extLst>
      <p:ext uri="{BB962C8B-B14F-4D97-AF65-F5344CB8AC3E}">
        <p14:creationId xmlns:p14="http://schemas.microsoft.com/office/powerpoint/2010/main" val="71352760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2_Title/sub-title illu">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2" y="1"/>
            <a:ext cx="7516368"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2" y="1243014"/>
            <a:ext cx="7516368" cy="904286"/>
          </a:xfrm>
        </p:spPr>
        <p:txBody>
          <a:bodyPr lIns="393192" bIns="91440"/>
          <a:lstStyle>
            <a:lvl1pPr marL="0" indent="0">
              <a:buNone/>
              <a:defRPr>
                <a:solidFill>
                  <a:schemeClr val="accent2"/>
                </a:solidFill>
              </a:defRPr>
            </a:lvl1pPr>
            <a:lvl2pPr marL="457025" indent="0">
              <a:buNone/>
              <a:defRPr/>
            </a:lvl2pPr>
          </a:lstStyle>
          <a:p>
            <a:pPr lvl="0"/>
            <a:r>
              <a:rPr lang="en-US" dirty="0"/>
              <a:t>Subtitle</a:t>
            </a:r>
          </a:p>
        </p:txBody>
      </p:sp>
    </p:spTree>
    <p:extLst>
      <p:ext uri="{BB962C8B-B14F-4D97-AF65-F5344CB8AC3E}">
        <p14:creationId xmlns:p14="http://schemas.microsoft.com/office/powerpoint/2010/main" val="28191054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Title/sub-title illu">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2" y="1"/>
            <a:ext cx="7516368"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2" y="1243014"/>
            <a:ext cx="7516368" cy="904286"/>
          </a:xfrm>
        </p:spPr>
        <p:txBody>
          <a:bodyPr lIns="393192" bIns="91440"/>
          <a:lstStyle>
            <a:lvl1pPr marL="0" indent="0">
              <a:buNone/>
              <a:defRPr>
                <a:solidFill>
                  <a:schemeClr val="accent3"/>
                </a:solidFill>
              </a:defRPr>
            </a:lvl1pPr>
            <a:lvl2pPr marL="457025" indent="0">
              <a:buNone/>
              <a:defRPr/>
            </a:lvl2pPr>
          </a:lstStyle>
          <a:p>
            <a:pPr lvl="0"/>
            <a:r>
              <a:rPr lang="en-US" dirty="0"/>
              <a:t>Subtitle</a:t>
            </a:r>
          </a:p>
        </p:txBody>
      </p:sp>
    </p:spTree>
    <p:extLst>
      <p:ext uri="{BB962C8B-B14F-4D97-AF65-F5344CB8AC3E}">
        <p14:creationId xmlns:p14="http://schemas.microsoft.com/office/powerpoint/2010/main" val="2555003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4_Title/sub-title illu">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2" y="1"/>
            <a:ext cx="7516368"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2" y="1243014"/>
            <a:ext cx="7516368" cy="904286"/>
          </a:xfrm>
        </p:spPr>
        <p:txBody>
          <a:bodyPr lIns="393192" bIns="91440"/>
          <a:lstStyle>
            <a:lvl1pPr marL="0" indent="0">
              <a:buNone/>
              <a:defRPr>
                <a:solidFill>
                  <a:schemeClr val="accent4"/>
                </a:solidFill>
              </a:defRPr>
            </a:lvl1pPr>
            <a:lvl2pPr marL="457025" indent="0">
              <a:buNone/>
              <a:defRPr/>
            </a:lvl2pPr>
          </a:lstStyle>
          <a:p>
            <a:pPr lvl="0"/>
            <a:r>
              <a:rPr lang="en-US" dirty="0"/>
              <a:t>Subtitle</a:t>
            </a:r>
          </a:p>
        </p:txBody>
      </p:sp>
    </p:spTree>
    <p:extLst>
      <p:ext uri="{BB962C8B-B14F-4D97-AF65-F5344CB8AC3E}">
        <p14:creationId xmlns:p14="http://schemas.microsoft.com/office/powerpoint/2010/main" val="375163744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5_Title/sub-title illu">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2" y="1"/>
            <a:ext cx="7516368" cy="1232898"/>
          </a:xfrm>
        </p:spPr>
        <p:txBody>
          <a:bodyPr lIns="393192" tIns="393192" bIns="91440">
            <a:normAutofit/>
          </a:bodyPr>
          <a:lstStyle>
            <a:lvl1pPr marL="0" indent="0">
              <a:buNone/>
              <a:defRPr sz="4400">
                <a:solidFill>
                  <a:srgbClr val="505050"/>
                </a:solidFill>
              </a:defRPr>
            </a:lvl1pPr>
          </a:lstStyle>
          <a:p>
            <a:pPr lvl="0"/>
            <a:r>
              <a:rPr lang="en-US" dirty="0"/>
              <a:t>Title</a:t>
            </a:r>
          </a:p>
        </p:txBody>
      </p:sp>
      <p:sp>
        <p:nvSpPr>
          <p:cNvPr id="8" name="Text Placeholder 7"/>
          <p:cNvSpPr>
            <a:spLocks noGrp="1"/>
          </p:cNvSpPr>
          <p:nvPr>
            <p:ph type="body" sz="quarter" idx="11" hasCustomPrompt="1"/>
          </p:nvPr>
        </p:nvSpPr>
        <p:spPr>
          <a:xfrm>
            <a:off x="2" y="1243014"/>
            <a:ext cx="7516368" cy="904286"/>
          </a:xfrm>
        </p:spPr>
        <p:txBody>
          <a:bodyPr lIns="393192" bIns="91440"/>
          <a:lstStyle>
            <a:lvl1pPr marL="0" indent="0">
              <a:buNone/>
              <a:defRPr>
                <a:solidFill>
                  <a:schemeClr val="accent5"/>
                </a:solidFill>
              </a:defRPr>
            </a:lvl1pPr>
            <a:lvl2pPr marL="457025" indent="0">
              <a:buNone/>
              <a:defRPr/>
            </a:lvl2pPr>
          </a:lstStyle>
          <a:p>
            <a:pPr lvl="0"/>
            <a:r>
              <a:rPr lang="en-US" dirty="0"/>
              <a:t>Subtitle</a:t>
            </a:r>
          </a:p>
        </p:txBody>
      </p:sp>
    </p:spTree>
    <p:extLst>
      <p:ext uri="{BB962C8B-B14F-4D97-AF65-F5344CB8AC3E}">
        <p14:creationId xmlns:p14="http://schemas.microsoft.com/office/powerpoint/2010/main" val="150386844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Split layout ">
    <p:spTree>
      <p:nvGrpSpPr>
        <p:cNvPr id="1" name=""/>
        <p:cNvGrpSpPr/>
        <p:nvPr/>
      </p:nvGrpSpPr>
      <p:grpSpPr>
        <a:xfrm>
          <a:off x="0" y="0"/>
          <a:ext cx="0" cy="0"/>
          <a:chOff x="0" y="0"/>
          <a:chExt cx="0" cy="0"/>
        </a:xfrm>
      </p:grpSpPr>
      <p:sp>
        <p:nvSpPr>
          <p:cNvPr id="4" name="Rectangle 3"/>
          <p:cNvSpPr/>
          <p:nvPr userDrawn="1"/>
        </p:nvSpPr>
        <p:spPr bwMode="auto">
          <a:xfrm>
            <a:off x="0" y="0"/>
            <a:ext cx="41148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00945" cy="2507673"/>
          </a:xfrm>
        </p:spPr>
        <p:txBody>
          <a:bodyPr lIns="393192" tIns="393192" rIns="393192" bIns="91440">
            <a:normAutofit/>
          </a:bodyPr>
          <a:lstStyle>
            <a:lvl1pPr marL="0" indent="0">
              <a:buNone/>
              <a:defRPr sz="4400">
                <a:solidFill>
                  <a:schemeClr val="bg1"/>
                </a:solidFill>
              </a:defRPr>
            </a:lvl1pPr>
          </a:lstStyle>
          <a:p>
            <a:pPr lvl="0"/>
            <a:r>
              <a:rPr lang="en-US" dirty="0"/>
              <a:t>Title</a:t>
            </a:r>
          </a:p>
        </p:txBody>
      </p:sp>
      <p:sp>
        <p:nvSpPr>
          <p:cNvPr id="7" name="Text Placeholder 7"/>
          <p:cNvSpPr>
            <a:spLocks noGrp="1"/>
          </p:cNvSpPr>
          <p:nvPr>
            <p:ph type="body" sz="quarter" idx="11" hasCustomPrompt="1"/>
          </p:nvPr>
        </p:nvSpPr>
        <p:spPr>
          <a:xfrm>
            <a:off x="2" y="2531488"/>
            <a:ext cx="4100945" cy="959859"/>
          </a:xfrm>
        </p:spPr>
        <p:txBody>
          <a:bodyPr lIns="393192" rIns="393192" bIns="91440"/>
          <a:lstStyle>
            <a:lvl1pPr marL="0" indent="0">
              <a:buNone/>
              <a:defRPr>
                <a:solidFill>
                  <a:schemeClr val="bg1"/>
                </a:solidFill>
              </a:defRPr>
            </a:lvl1pPr>
            <a:lvl2pPr marL="457025" indent="0">
              <a:buNone/>
              <a:defRPr/>
            </a:lvl2pPr>
          </a:lstStyle>
          <a:p>
            <a:pPr lvl="0"/>
            <a:r>
              <a:rPr lang="en-US" dirty="0"/>
              <a:t>Subtitle</a:t>
            </a:r>
          </a:p>
        </p:txBody>
      </p:sp>
      <p:sp>
        <p:nvSpPr>
          <p:cNvPr id="3" name="Text Placeholder 2"/>
          <p:cNvSpPr>
            <a:spLocks noGrp="1"/>
          </p:cNvSpPr>
          <p:nvPr>
            <p:ph type="body" sz="quarter" idx="12" hasCustomPrompt="1"/>
          </p:nvPr>
        </p:nvSpPr>
        <p:spPr>
          <a:xfrm>
            <a:off x="2" y="3505200"/>
            <a:ext cx="4087813" cy="3352800"/>
          </a:xfrm>
        </p:spPr>
        <p:txBody>
          <a:bodyPr lIns="393192" tIns="91440" bIns="91440">
            <a:normAutofit/>
          </a:bodyPr>
          <a:lstStyle>
            <a:lvl1pPr marL="0" indent="0">
              <a:buNone/>
              <a:defRPr sz="2000">
                <a:solidFill>
                  <a:schemeClr val="bg1"/>
                </a:solidFill>
                <a:latin typeface="+mn-lt"/>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Body text</a:t>
            </a:r>
          </a:p>
        </p:txBody>
      </p:sp>
      <p:sp>
        <p:nvSpPr>
          <p:cNvPr id="10" name="Picture Placeholder 9"/>
          <p:cNvSpPr>
            <a:spLocks noGrp="1"/>
          </p:cNvSpPr>
          <p:nvPr>
            <p:ph type="pic" sz="quarter" idx="13"/>
          </p:nvPr>
        </p:nvSpPr>
        <p:spPr>
          <a:xfrm>
            <a:off x="4100513" y="0"/>
            <a:ext cx="8091487" cy="6858000"/>
          </a:xfrm>
        </p:spPr>
        <p:txBody>
          <a:bodyPr/>
          <a:lstStyle/>
          <a:p>
            <a:endParaRPr lang="en-US" dirty="0"/>
          </a:p>
        </p:txBody>
      </p:sp>
    </p:spTree>
    <p:extLst>
      <p:ext uri="{BB962C8B-B14F-4D97-AF65-F5344CB8AC3E}">
        <p14:creationId xmlns:p14="http://schemas.microsoft.com/office/powerpoint/2010/main" val="418509093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_Split layout ">
    <p:spTree>
      <p:nvGrpSpPr>
        <p:cNvPr id="1" name=""/>
        <p:cNvGrpSpPr/>
        <p:nvPr/>
      </p:nvGrpSpPr>
      <p:grpSpPr>
        <a:xfrm>
          <a:off x="0" y="0"/>
          <a:ext cx="0" cy="0"/>
          <a:chOff x="0" y="0"/>
          <a:chExt cx="0" cy="0"/>
        </a:xfrm>
      </p:grpSpPr>
      <p:sp>
        <p:nvSpPr>
          <p:cNvPr id="4" name="Rectangle 3"/>
          <p:cNvSpPr/>
          <p:nvPr userDrawn="1"/>
        </p:nvSpPr>
        <p:spPr bwMode="auto">
          <a:xfrm>
            <a:off x="0" y="0"/>
            <a:ext cx="41148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00945" cy="2507673"/>
          </a:xfrm>
        </p:spPr>
        <p:txBody>
          <a:bodyPr lIns="393192" tIns="393192" rIns="393192" bIns="91440">
            <a:normAutofit/>
          </a:bodyPr>
          <a:lstStyle>
            <a:lvl1pPr marL="0" indent="0">
              <a:buNone/>
              <a:defRPr sz="4400">
                <a:solidFill>
                  <a:schemeClr val="bg1"/>
                </a:solidFill>
              </a:defRPr>
            </a:lvl1pPr>
          </a:lstStyle>
          <a:p>
            <a:pPr lvl="0"/>
            <a:r>
              <a:rPr lang="en-US" dirty="0"/>
              <a:t>Title</a:t>
            </a:r>
          </a:p>
        </p:txBody>
      </p:sp>
      <p:sp>
        <p:nvSpPr>
          <p:cNvPr id="7" name="Text Placeholder 7"/>
          <p:cNvSpPr>
            <a:spLocks noGrp="1"/>
          </p:cNvSpPr>
          <p:nvPr>
            <p:ph type="body" sz="quarter" idx="11" hasCustomPrompt="1"/>
          </p:nvPr>
        </p:nvSpPr>
        <p:spPr>
          <a:xfrm>
            <a:off x="2" y="2531488"/>
            <a:ext cx="4100945" cy="959859"/>
          </a:xfrm>
        </p:spPr>
        <p:txBody>
          <a:bodyPr lIns="393192" rIns="393192" bIns="91440"/>
          <a:lstStyle>
            <a:lvl1pPr marL="0" indent="0">
              <a:buNone/>
              <a:defRPr>
                <a:solidFill>
                  <a:schemeClr val="bg1"/>
                </a:solidFill>
              </a:defRPr>
            </a:lvl1pPr>
            <a:lvl2pPr marL="457025" indent="0">
              <a:buNone/>
              <a:defRPr/>
            </a:lvl2pPr>
          </a:lstStyle>
          <a:p>
            <a:pPr lvl="0"/>
            <a:r>
              <a:rPr lang="en-US" dirty="0"/>
              <a:t>Subtitle</a:t>
            </a:r>
          </a:p>
        </p:txBody>
      </p:sp>
      <p:sp>
        <p:nvSpPr>
          <p:cNvPr id="9" name="Text Placeholder 2"/>
          <p:cNvSpPr>
            <a:spLocks noGrp="1"/>
          </p:cNvSpPr>
          <p:nvPr>
            <p:ph type="body" sz="quarter" idx="12" hasCustomPrompt="1"/>
          </p:nvPr>
        </p:nvSpPr>
        <p:spPr>
          <a:xfrm>
            <a:off x="2" y="3505200"/>
            <a:ext cx="4087813" cy="3352800"/>
          </a:xfrm>
        </p:spPr>
        <p:txBody>
          <a:bodyPr lIns="393192" tIns="91440" bIns="91440">
            <a:normAutofit/>
          </a:bodyPr>
          <a:lstStyle>
            <a:lvl1pPr marL="0" indent="0">
              <a:buNone/>
              <a:defRPr sz="2000">
                <a:solidFill>
                  <a:schemeClr val="bg1"/>
                </a:solidFill>
                <a:latin typeface="+mn-lt"/>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Body text</a:t>
            </a:r>
          </a:p>
        </p:txBody>
      </p:sp>
      <p:sp>
        <p:nvSpPr>
          <p:cNvPr id="10" name="Picture Placeholder 9"/>
          <p:cNvSpPr>
            <a:spLocks noGrp="1"/>
          </p:cNvSpPr>
          <p:nvPr>
            <p:ph type="pic" sz="quarter" idx="13"/>
          </p:nvPr>
        </p:nvSpPr>
        <p:spPr>
          <a:xfrm>
            <a:off x="4100513" y="0"/>
            <a:ext cx="8091487" cy="6858000"/>
          </a:xfrm>
        </p:spPr>
        <p:txBody>
          <a:bodyPr/>
          <a:lstStyle/>
          <a:p>
            <a:endParaRPr lang="en-US" dirty="0"/>
          </a:p>
        </p:txBody>
      </p:sp>
    </p:spTree>
    <p:extLst>
      <p:ext uri="{BB962C8B-B14F-4D97-AF65-F5344CB8AC3E}">
        <p14:creationId xmlns:p14="http://schemas.microsoft.com/office/powerpoint/2010/main" val="195102429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3_Split layout ">
    <p:spTree>
      <p:nvGrpSpPr>
        <p:cNvPr id="1" name=""/>
        <p:cNvGrpSpPr/>
        <p:nvPr/>
      </p:nvGrpSpPr>
      <p:grpSpPr>
        <a:xfrm>
          <a:off x="0" y="0"/>
          <a:ext cx="0" cy="0"/>
          <a:chOff x="0" y="0"/>
          <a:chExt cx="0" cy="0"/>
        </a:xfrm>
      </p:grpSpPr>
      <p:sp>
        <p:nvSpPr>
          <p:cNvPr id="4" name="Rectangle 3"/>
          <p:cNvSpPr/>
          <p:nvPr userDrawn="1"/>
        </p:nvSpPr>
        <p:spPr bwMode="auto">
          <a:xfrm>
            <a:off x="0" y="0"/>
            <a:ext cx="4114800"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00945" cy="2507673"/>
          </a:xfrm>
        </p:spPr>
        <p:txBody>
          <a:bodyPr lIns="393192" tIns="393192" rIns="393192" bIns="91440">
            <a:normAutofit/>
          </a:bodyPr>
          <a:lstStyle>
            <a:lvl1pPr marL="0" indent="0">
              <a:buNone/>
              <a:defRPr sz="4400">
                <a:solidFill>
                  <a:schemeClr val="bg1"/>
                </a:solidFill>
              </a:defRPr>
            </a:lvl1pPr>
          </a:lstStyle>
          <a:p>
            <a:pPr lvl="0"/>
            <a:r>
              <a:rPr lang="en-US" dirty="0"/>
              <a:t>Title</a:t>
            </a:r>
          </a:p>
        </p:txBody>
      </p:sp>
      <p:sp>
        <p:nvSpPr>
          <p:cNvPr id="7" name="Text Placeholder 7"/>
          <p:cNvSpPr>
            <a:spLocks noGrp="1"/>
          </p:cNvSpPr>
          <p:nvPr>
            <p:ph type="body" sz="quarter" idx="11" hasCustomPrompt="1"/>
          </p:nvPr>
        </p:nvSpPr>
        <p:spPr>
          <a:xfrm>
            <a:off x="2" y="2531488"/>
            <a:ext cx="4100945" cy="959859"/>
          </a:xfrm>
        </p:spPr>
        <p:txBody>
          <a:bodyPr lIns="393192" rIns="393192" bIns="91440"/>
          <a:lstStyle>
            <a:lvl1pPr marL="0" indent="0">
              <a:buNone/>
              <a:defRPr>
                <a:solidFill>
                  <a:schemeClr val="bg1"/>
                </a:solidFill>
              </a:defRPr>
            </a:lvl1pPr>
            <a:lvl2pPr marL="457025" indent="0">
              <a:buNone/>
              <a:defRPr/>
            </a:lvl2pPr>
          </a:lstStyle>
          <a:p>
            <a:pPr lvl="0"/>
            <a:r>
              <a:rPr lang="en-US" dirty="0"/>
              <a:t>Subtitle</a:t>
            </a:r>
          </a:p>
        </p:txBody>
      </p:sp>
      <p:sp>
        <p:nvSpPr>
          <p:cNvPr id="9" name="Text Placeholder 2"/>
          <p:cNvSpPr>
            <a:spLocks noGrp="1"/>
          </p:cNvSpPr>
          <p:nvPr>
            <p:ph type="body" sz="quarter" idx="12" hasCustomPrompt="1"/>
          </p:nvPr>
        </p:nvSpPr>
        <p:spPr>
          <a:xfrm>
            <a:off x="2" y="3505200"/>
            <a:ext cx="4087813" cy="3352800"/>
          </a:xfrm>
        </p:spPr>
        <p:txBody>
          <a:bodyPr lIns="393192" tIns="91440" bIns="91440">
            <a:normAutofit/>
          </a:bodyPr>
          <a:lstStyle>
            <a:lvl1pPr marL="0" indent="0">
              <a:buNone/>
              <a:defRPr sz="2000">
                <a:solidFill>
                  <a:schemeClr val="bg1"/>
                </a:solidFill>
                <a:latin typeface="+mn-lt"/>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Body text</a:t>
            </a:r>
          </a:p>
        </p:txBody>
      </p:sp>
      <p:sp>
        <p:nvSpPr>
          <p:cNvPr id="10" name="Picture Placeholder 9"/>
          <p:cNvSpPr>
            <a:spLocks noGrp="1"/>
          </p:cNvSpPr>
          <p:nvPr>
            <p:ph type="pic" sz="quarter" idx="13"/>
          </p:nvPr>
        </p:nvSpPr>
        <p:spPr>
          <a:xfrm>
            <a:off x="4100513" y="0"/>
            <a:ext cx="8091487" cy="6858000"/>
          </a:xfrm>
        </p:spPr>
        <p:txBody>
          <a:bodyPr/>
          <a:lstStyle/>
          <a:p>
            <a:endParaRPr lang="en-US" dirty="0"/>
          </a:p>
        </p:txBody>
      </p:sp>
    </p:spTree>
    <p:extLst>
      <p:ext uri="{BB962C8B-B14F-4D97-AF65-F5344CB8AC3E}">
        <p14:creationId xmlns:p14="http://schemas.microsoft.com/office/powerpoint/2010/main" val="8414960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4_Split layout ">
    <p:spTree>
      <p:nvGrpSpPr>
        <p:cNvPr id="1" name=""/>
        <p:cNvGrpSpPr/>
        <p:nvPr/>
      </p:nvGrpSpPr>
      <p:grpSpPr>
        <a:xfrm>
          <a:off x="0" y="0"/>
          <a:ext cx="0" cy="0"/>
          <a:chOff x="0" y="0"/>
          <a:chExt cx="0" cy="0"/>
        </a:xfrm>
      </p:grpSpPr>
      <p:sp>
        <p:nvSpPr>
          <p:cNvPr id="4" name="Rectangle 3"/>
          <p:cNvSpPr/>
          <p:nvPr userDrawn="1"/>
        </p:nvSpPr>
        <p:spPr bwMode="auto">
          <a:xfrm>
            <a:off x="0" y="0"/>
            <a:ext cx="4114800" cy="68580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00945" cy="2507673"/>
          </a:xfrm>
        </p:spPr>
        <p:txBody>
          <a:bodyPr lIns="393192" tIns="393192" rIns="393192" bIns="91440">
            <a:normAutofit/>
          </a:bodyPr>
          <a:lstStyle>
            <a:lvl1pPr marL="0" indent="0">
              <a:buNone/>
              <a:defRPr sz="4400">
                <a:solidFill>
                  <a:schemeClr val="bg1"/>
                </a:solidFill>
              </a:defRPr>
            </a:lvl1pPr>
          </a:lstStyle>
          <a:p>
            <a:pPr lvl="0"/>
            <a:r>
              <a:rPr lang="en-US" dirty="0"/>
              <a:t>Title</a:t>
            </a:r>
          </a:p>
        </p:txBody>
      </p:sp>
      <p:sp>
        <p:nvSpPr>
          <p:cNvPr id="7" name="Text Placeholder 7"/>
          <p:cNvSpPr>
            <a:spLocks noGrp="1"/>
          </p:cNvSpPr>
          <p:nvPr>
            <p:ph type="body" sz="quarter" idx="11" hasCustomPrompt="1"/>
          </p:nvPr>
        </p:nvSpPr>
        <p:spPr>
          <a:xfrm>
            <a:off x="2" y="2531488"/>
            <a:ext cx="4100945" cy="959859"/>
          </a:xfrm>
        </p:spPr>
        <p:txBody>
          <a:bodyPr lIns="393192" rIns="393192" bIns="91440"/>
          <a:lstStyle>
            <a:lvl1pPr marL="0" indent="0">
              <a:buNone/>
              <a:defRPr>
                <a:solidFill>
                  <a:schemeClr val="bg1"/>
                </a:solidFill>
              </a:defRPr>
            </a:lvl1pPr>
            <a:lvl2pPr marL="457025" indent="0">
              <a:buNone/>
              <a:defRPr/>
            </a:lvl2pPr>
          </a:lstStyle>
          <a:p>
            <a:pPr lvl="0"/>
            <a:r>
              <a:rPr lang="en-US" dirty="0"/>
              <a:t>Subtitle</a:t>
            </a:r>
          </a:p>
        </p:txBody>
      </p:sp>
      <p:sp>
        <p:nvSpPr>
          <p:cNvPr id="9" name="Text Placeholder 2"/>
          <p:cNvSpPr>
            <a:spLocks noGrp="1"/>
          </p:cNvSpPr>
          <p:nvPr>
            <p:ph type="body" sz="quarter" idx="12" hasCustomPrompt="1"/>
          </p:nvPr>
        </p:nvSpPr>
        <p:spPr>
          <a:xfrm>
            <a:off x="2" y="3505200"/>
            <a:ext cx="4087813" cy="3352800"/>
          </a:xfrm>
        </p:spPr>
        <p:txBody>
          <a:bodyPr lIns="393192" tIns="91440" bIns="91440">
            <a:normAutofit/>
          </a:bodyPr>
          <a:lstStyle>
            <a:lvl1pPr marL="0" indent="0">
              <a:buNone/>
              <a:defRPr sz="2000">
                <a:solidFill>
                  <a:schemeClr val="bg1"/>
                </a:solidFill>
                <a:latin typeface="+mn-lt"/>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Body text</a:t>
            </a:r>
          </a:p>
        </p:txBody>
      </p:sp>
      <p:sp>
        <p:nvSpPr>
          <p:cNvPr id="10" name="Picture Placeholder 9"/>
          <p:cNvSpPr>
            <a:spLocks noGrp="1"/>
          </p:cNvSpPr>
          <p:nvPr>
            <p:ph type="pic" sz="quarter" idx="13"/>
          </p:nvPr>
        </p:nvSpPr>
        <p:spPr>
          <a:xfrm>
            <a:off x="4100513" y="0"/>
            <a:ext cx="8091487" cy="6858000"/>
          </a:xfrm>
        </p:spPr>
        <p:txBody>
          <a:bodyPr/>
          <a:lstStyle/>
          <a:p>
            <a:endParaRPr lang="en-US" dirty="0"/>
          </a:p>
        </p:txBody>
      </p:sp>
    </p:spTree>
    <p:extLst>
      <p:ext uri="{BB962C8B-B14F-4D97-AF65-F5344CB8AC3E}">
        <p14:creationId xmlns:p14="http://schemas.microsoft.com/office/powerpoint/2010/main" val="157068467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_Split layout ">
    <p:spTree>
      <p:nvGrpSpPr>
        <p:cNvPr id="1" name=""/>
        <p:cNvGrpSpPr/>
        <p:nvPr/>
      </p:nvGrpSpPr>
      <p:grpSpPr>
        <a:xfrm>
          <a:off x="0" y="0"/>
          <a:ext cx="0" cy="0"/>
          <a:chOff x="0" y="0"/>
          <a:chExt cx="0" cy="0"/>
        </a:xfrm>
      </p:grpSpPr>
      <p:sp>
        <p:nvSpPr>
          <p:cNvPr id="4" name="Rectangle 3"/>
          <p:cNvSpPr/>
          <p:nvPr userDrawn="1"/>
        </p:nvSpPr>
        <p:spPr bwMode="auto">
          <a:xfrm>
            <a:off x="0" y="0"/>
            <a:ext cx="4114800" cy="6858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5"/>
          <p:cNvSpPr>
            <a:spLocks noGrp="1"/>
          </p:cNvSpPr>
          <p:nvPr>
            <p:ph type="body" sz="quarter" idx="10" hasCustomPrompt="1"/>
          </p:nvPr>
        </p:nvSpPr>
        <p:spPr>
          <a:xfrm>
            <a:off x="2" y="2"/>
            <a:ext cx="4100945" cy="2507673"/>
          </a:xfrm>
        </p:spPr>
        <p:txBody>
          <a:bodyPr lIns="393192" tIns="393192" rIns="393192" bIns="91440">
            <a:normAutofit/>
          </a:bodyPr>
          <a:lstStyle>
            <a:lvl1pPr marL="0" indent="0">
              <a:buNone/>
              <a:defRPr sz="4400">
                <a:solidFill>
                  <a:schemeClr val="bg1"/>
                </a:solidFill>
              </a:defRPr>
            </a:lvl1pPr>
          </a:lstStyle>
          <a:p>
            <a:pPr lvl="0"/>
            <a:r>
              <a:rPr lang="en-US" dirty="0"/>
              <a:t>Title</a:t>
            </a:r>
          </a:p>
        </p:txBody>
      </p:sp>
      <p:sp>
        <p:nvSpPr>
          <p:cNvPr id="7" name="Text Placeholder 7"/>
          <p:cNvSpPr>
            <a:spLocks noGrp="1"/>
          </p:cNvSpPr>
          <p:nvPr>
            <p:ph type="body" sz="quarter" idx="11" hasCustomPrompt="1"/>
          </p:nvPr>
        </p:nvSpPr>
        <p:spPr>
          <a:xfrm>
            <a:off x="2" y="2531488"/>
            <a:ext cx="4100945" cy="959859"/>
          </a:xfrm>
        </p:spPr>
        <p:txBody>
          <a:bodyPr lIns="393192" rIns="393192" bIns="91440"/>
          <a:lstStyle>
            <a:lvl1pPr marL="0" indent="0">
              <a:buNone/>
              <a:defRPr>
                <a:solidFill>
                  <a:schemeClr val="bg1"/>
                </a:solidFill>
              </a:defRPr>
            </a:lvl1pPr>
            <a:lvl2pPr marL="457025" indent="0">
              <a:buNone/>
              <a:defRPr/>
            </a:lvl2pPr>
          </a:lstStyle>
          <a:p>
            <a:pPr lvl="0"/>
            <a:r>
              <a:rPr lang="en-US" dirty="0"/>
              <a:t>Subtitle</a:t>
            </a:r>
          </a:p>
        </p:txBody>
      </p:sp>
      <p:sp>
        <p:nvSpPr>
          <p:cNvPr id="9" name="Text Placeholder 2"/>
          <p:cNvSpPr>
            <a:spLocks noGrp="1"/>
          </p:cNvSpPr>
          <p:nvPr>
            <p:ph type="body" sz="quarter" idx="12" hasCustomPrompt="1"/>
          </p:nvPr>
        </p:nvSpPr>
        <p:spPr>
          <a:xfrm>
            <a:off x="2" y="3505200"/>
            <a:ext cx="4087813" cy="3352800"/>
          </a:xfrm>
        </p:spPr>
        <p:txBody>
          <a:bodyPr lIns="393192" tIns="91440" bIns="91440">
            <a:normAutofit/>
          </a:bodyPr>
          <a:lstStyle>
            <a:lvl1pPr marL="0" indent="0">
              <a:buNone/>
              <a:defRPr sz="2000">
                <a:solidFill>
                  <a:schemeClr val="bg1"/>
                </a:solidFill>
                <a:latin typeface="+mn-lt"/>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Body text</a:t>
            </a:r>
          </a:p>
        </p:txBody>
      </p:sp>
      <p:sp>
        <p:nvSpPr>
          <p:cNvPr id="10" name="Picture Placeholder 9"/>
          <p:cNvSpPr>
            <a:spLocks noGrp="1"/>
          </p:cNvSpPr>
          <p:nvPr>
            <p:ph type="pic" sz="quarter" idx="13"/>
          </p:nvPr>
        </p:nvSpPr>
        <p:spPr>
          <a:xfrm>
            <a:off x="4100513" y="0"/>
            <a:ext cx="8091487" cy="6858000"/>
          </a:xfrm>
        </p:spPr>
        <p:txBody>
          <a:bodyPr/>
          <a:lstStyle/>
          <a:p>
            <a:endParaRPr lang="en-US" dirty="0"/>
          </a:p>
        </p:txBody>
      </p:sp>
    </p:spTree>
    <p:extLst>
      <p:ext uri="{BB962C8B-B14F-4D97-AF65-F5344CB8AC3E}">
        <p14:creationId xmlns:p14="http://schemas.microsoft.com/office/powerpoint/2010/main" val="245492355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Section">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183653"/>
            <a:ext cx="11353800" cy="3066444"/>
          </a:xfrm>
        </p:spPr>
        <p:txBody>
          <a:bodyPr lIns="393192" anchor="t" anchorCtr="0">
            <a:normAutofit/>
          </a:bodyPr>
          <a:lstStyle>
            <a:lvl1pPr>
              <a:defRPr sz="6596">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56709282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9_Section">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183653"/>
            <a:ext cx="11353800" cy="3066444"/>
          </a:xfrm>
        </p:spPr>
        <p:txBody>
          <a:bodyPr lIns="393192" anchor="t" anchorCtr="0">
            <a:normAutofit/>
          </a:bodyPr>
          <a:lstStyle>
            <a:lvl1pPr>
              <a:defRPr sz="6596">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1076291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_Sectio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183653"/>
            <a:ext cx="11353800" cy="3066444"/>
          </a:xfrm>
        </p:spPr>
        <p:txBody>
          <a:bodyPr lIns="393192" anchor="t" anchorCtr="0">
            <a:normAutofit/>
          </a:bodyPr>
          <a:lstStyle>
            <a:lvl1pPr>
              <a:defRPr sz="6596">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42303029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_Section">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183653"/>
            <a:ext cx="11353800" cy="3066444"/>
          </a:xfrm>
        </p:spPr>
        <p:txBody>
          <a:bodyPr lIns="393192" anchor="t" anchorCtr="0">
            <a:normAutofit/>
          </a:bodyPr>
          <a:lstStyle>
            <a:lvl1pPr>
              <a:defRPr sz="6596">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45730083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4_Section">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183653"/>
            <a:ext cx="11353800" cy="3066444"/>
          </a:xfrm>
        </p:spPr>
        <p:txBody>
          <a:bodyPr lIns="393192" anchor="t" anchorCtr="0">
            <a:normAutofit/>
          </a:bodyPr>
          <a:lstStyle>
            <a:lvl1pPr>
              <a:defRPr sz="6596">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24657707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5_Section">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2" y="3145042"/>
            <a:ext cx="3288506" cy="704445"/>
          </a:xfrm>
          <a:prstGeom prst="rect">
            <a:avLst/>
          </a:prstGeom>
        </p:spPr>
      </p:pic>
    </p:spTree>
    <p:extLst>
      <p:ext uri="{BB962C8B-B14F-4D97-AF65-F5344CB8AC3E}">
        <p14:creationId xmlns:p14="http://schemas.microsoft.com/office/powerpoint/2010/main" val="4022896603"/>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0_Section">
    <p:bg>
      <p:bgPr>
        <a:solidFill>
          <a:schemeClr val="accent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2" y="3145042"/>
            <a:ext cx="3288506" cy="704445"/>
          </a:xfrm>
          <a:prstGeom prst="rect">
            <a:avLst/>
          </a:prstGeom>
        </p:spPr>
      </p:pic>
    </p:spTree>
    <p:extLst>
      <p:ext uri="{BB962C8B-B14F-4D97-AF65-F5344CB8AC3E}">
        <p14:creationId xmlns:p14="http://schemas.microsoft.com/office/powerpoint/2010/main" val="325039786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6_Section">
    <p:bg>
      <p:bgPr>
        <a:solidFill>
          <a:schemeClr val="accent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2" y="3145042"/>
            <a:ext cx="3288506" cy="704445"/>
          </a:xfrm>
          <a:prstGeom prst="rect">
            <a:avLst/>
          </a:prstGeom>
        </p:spPr>
      </p:pic>
    </p:spTree>
    <p:extLst>
      <p:ext uri="{BB962C8B-B14F-4D97-AF65-F5344CB8AC3E}">
        <p14:creationId xmlns:p14="http://schemas.microsoft.com/office/powerpoint/2010/main" val="226083413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7_Section">
    <p:bg>
      <p:bgPr>
        <a:solidFill>
          <a:schemeClr val="accent4"/>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2" y="3145042"/>
            <a:ext cx="3288506" cy="704445"/>
          </a:xfrm>
          <a:prstGeom prst="rect">
            <a:avLst/>
          </a:prstGeom>
        </p:spPr>
      </p:pic>
    </p:spTree>
    <p:extLst>
      <p:ext uri="{BB962C8B-B14F-4D97-AF65-F5344CB8AC3E}">
        <p14:creationId xmlns:p14="http://schemas.microsoft.com/office/powerpoint/2010/main" val="221665854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8_Section">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2" y="3145042"/>
            <a:ext cx="3288506" cy="704445"/>
          </a:xfrm>
          <a:prstGeom prst="rect">
            <a:avLst/>
          </a:prstGeom>
        </p:spPr>
      </p:pic>
    </p:spTree>
    <p:extLst>
      <p:ext uri="{BB962C8B-B14F-4D97-AF65-F5344CB8AC3E}">
        <p14:creationId xmlns:p14="http://schemas.microsoft.com/office/powerpoint/2010/main" val="235640540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880" spc="-98"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4" y="3878574"/>
            <a:ext cx="8964186" cy="1792326"/>
          </a:xfrm>
          <a:noFill/>
        </p:spPr>
        <p:txBody>
          <a:bodyPr lIns="182880" tIns="146304" rIns="182880" bIns="146304">
            <a:noAutofit/>
          </a:bodyPr>
          <a:lstStyle>
            <a:lvl1pPr marL="0" indent="0">
              <a:spcBef>
                <a:spcPts val="0"/>
              </a:spcBef>
              <a:buNone/>
              <a:defRPr sz="352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lang="en-US" dirty="0"/>
              <a:t>Microsoft Confidential</a:t>
            </a:r>
          </a:p>
        </p:txBody>
      </p:sp>
      <p:sp>
        <p:nvSpPr>
          <p:cNvPr id="3" name="Slide Number Placeholder 2"/>
          <p:cNvSpPr>
            <a:spLocks noGrp="1"/>
          </p:cNvSpPr>
          <p:nvPr>
            <p:ph type="sldNum" sz="quarter" idx="14"/>
          </p:nvPr>
        </p:nvSpPr>
        <p:spPr/>
        <p:txBody>
          <a:bodyPr/>
          <a:lstStyle/>
          <a:p>
            <a:fld id="{27258FFF-F925-446B-8502-81C933981705}" type="slidenum">
              <a:rPr lang="en-US" smtClean="0"/>
              <a:pPr/>
              <a:t>‹#›</a:t>
            </a:fld>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8" y="470410"/>
            <a:ext cx="1606863" cy="352152"/>
          </a:xfrm>
          <a:prstGeom prst="rect">
            <a:avLst/>
          </a:prstGeom>
        </p:spPr>
      </p:pic>
    </p:spTree>
    <p:extLst>
      <p:ext uri="{BB962C8B-B14F-4D97-AF65-F5344CB8AC3E}">
        <p14:creationId xmlns:p14="http://schemas.microsoft.com/office/powerpoint/2010/main" val="3557055263"/>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1_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latin typeface="Segoe UI Semibold" panose="020B0702040204020203" pitchFamily="34" charset="0"/>
                <a:cs typeface="Segoe UI Semibold" panose="020B0702040204020203" pitchFamily="34" charset="0"/>
              </a:defRPr>
            </a:lvl1pPr>
          </a:lstStyle>
          <a:p>
            <a:r>
              <a:rPr lang="en-US"/>
              <a:t>Click to edit Master title style</a:t>
            </a:r>
            <a:endParaRPr lang="en-US" dirty="0"/>
          </a:p>
        </p:txBody>
      </p:sp>
      <p:sp>
        <p:nvSpPr>
          <p:cNvPr id="3" name="Rectangle 2"/>
          <p:cNvSpPr/>
          <p:nvPr userDrawn="1"/>
        </p:nvSpPr>
        <p:spPr bwMode="auto">
          <a:xfrm>
            <a:off x="848" y="6285205"/>
            <a:ext cx="12192000" cy="572797"/>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7300021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2_Title Only">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Semibold" panose="020B0702040204020203" pitchFamily="34" charset="0"/>
                <a:cs typeface="Segoe UI Semibold" panose="020B0702040204020203" pitchFamily="34" charset="0"/>
              </a:defRPr>
            </a:lvl1pPr>
          </a:lstStyle>
          <a:p>
            <a:r>
              <a:rPr lang="en-US"/>
              <a:t>Click to edit Master title style</a:t>
            </a:r>
            <a:endParaRPr lang="en-US" dirty="0"/>
          </a:p>
        </p:txBody>
      </p:sp>
      <p:sp>
        <p:nvSpPr>
          <p:cNvPr id="3" name="Rectangle 2"/>
          <p:cNvSpPr/>
          <p:nvPr userDrawn="1"/>
        </p:nvSpPr>
        <p:spPr bwMode="auto">
          <a:xfrm>
            <a:off x="848" y="6285205"/>
            <a:ext cx="12192000" cy="57279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38264487"/>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74"/>
            <a:ext cx="11653523" cy="1796217"/>
          </a:xfrm>
          <a:noFill/>
        </p:spPr>
        <p:txBody>
          <a:bodyPr tIns="91440" bIns="91440" anchor="t" anchorCtr="0"/>
          <a:lstStyle>
            <a:lvl1pPr>
              <a:defRPr sz="8625"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97872528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4"/>
            <a:ext cx="5181600" cy="27279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4"/>
            <a:ext cx="5181600" cy="27279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3" y="6356353"/>
            <a:ext cx="2743200" cy="365125"/>
          </a:xfrm>
          <a:prstGeom prst="rect">
            <a:avLst/>
          </a:prstGeom>
        </p:spPr>
        <p:txBody>
          <a:bodyPr/>
          <a:lstStyle/>
          <a:p>
            <a:fld id="{8713FE0B-90A8-4522-911E-44EDD0F8888D}" type="datetimeFigureOut">
              <a:rPr lang="en-US" smtClean="0"/>
              <a:t>10/23/2018</a:t>
            </a:fld>
            <a:endParaRPr lang="en-US" dirty="0"/>
          </a:p>
        </p:txBody>
      </p:sp>
      <p:sp>
        <p:nvSpPr>
          <p:cNvPr id="6" name="Footer Placeholder 5"/>
          <p:cNvSpPr>
            <a:spLocks noGrp="1"/>
          </p:cNvSpPr>
          <p:nvPr>
            <p:ph type="ftr" sz="quarter" idx="11"/>
          </p:nvPr>
        </p:nvSpPr>
        <p:spPr>
          <a:xfrm>
            <a:off x="4038600" y="6356353"/>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8610600" y="6356353"/>
            <a:ext cx="2743200" cy="365125"/>
          </a:xfrm>
          <a:prstGeom prst="rect">
            <a:avLst/>
          </a:prstGeom>
        </p:spPr>
        <p:txBody>
          <a:bodyPr/>
          <a:lstStyle/>
          <a:p>
            <a:fld id="{24CEB870-F81B-40D5-A5CE-D66A83EBE3E9}" type="slidenum">
              <a:rPr lang="en-US" smtClean="0"/>
              <a:t>‹#›</a:t>
            </a:fld>
            <a:endParaRPr lang="en-US" dirty="0"/>
          </a:p>
        </p:txBody>
      </p:sp>
    </p:spTree>
    <p:extLst>
      <p:ext uri="{BB962C8B-B14F-4D97-AF65-F5344CB8AC3E}">
        <p14:creationId xmlns:p14="http://schemas.microsoft.com/office/powerpoint/2010/main" val="179916623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Developer co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nvPr>
        </p:nvGraphicFramePr>
        <p:xfrm>
          <a:off x="1593" y="1593"/>
          <a:ext cx="1587" cy="1587"/>
        </p:xfrm>
        <a:graphic>
          <a:graphicData uri="http://schemas.openxmlformats.org/presentationml/2006/ole">
            <mc:AlternateContent xmlns:mc="http://schemas.openxmlformats.org/markup-compatibility/2006">
              <mc:Choice xmlns:v="urn:schemas-microsoft-com:vml" Requires="v">
                <p:oleObj spid="_x0000_s1051" name="think-cell Slide" r:id="rId7" imgW="270" imgH="270" progId="TCLayout.ActiveDocument.1">
                  <p:embed/>
                </p:oleObj>
              </mc:Choice>
              <mc:Fallback>
                <p:oleObj name="think-cell Slide" r:id="rId7" imgW="270" imgH="270" progId="TCLayout.ActiveDocument.1">
                  <p:embed/>
                  <p:pic>
                    <p:nvPicPr>
                      <p:cNvPr id="3" name="Object 2" hidden="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93" y="1593"/>
                        <a:ext cx="1587"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 name="Title 1"/>
          <p:cNvSpPr>
            <a:spLocks noGrp="1"/>
          </p:cNvSpPr>
          <p:nvPr>
            <p:ph type="title"/>
            <p:custDataLst>
              <p:tags r:id="rId3"/>
            </p:custDataLst>
          </p:nvPr>
        </p:nvSpPr>
        <p:spPr/>
        <p:txBody>
          <a:bodyPr>
            <a:noAutofit/>
          </a:bodyPr>
          <a:lstStyle>
            <a:lvl1pPr>
              <a:defRPr/>
            </a:lvl1pPr>
          </a:lstStyle>
          <a:p>
            <a:endParaRPr lang="en-US"/>
          </a:p>
        </p:txBody>
      </p:sp>
      <p:sp>
        <p:nvSpPr>
          <p:cNvPr id="4" name="Text Placeholder 3"/>
          <p:cNvSpPr>
            <a:spLocks noGrp="1"/>
          </p:cNvSpPr>
          <p:nvPr>
            <p:ph type="body" sz="quarter" idx="15" hasCustomPrompt="1"/>
            <p:custDataLst>
              <p:tags r:id="rId4"/>
            </p:custDataLst>
          </p:nvPr>
        </p:nvSpPr>
        <p:spPr>
          <a:xfrm>
            <a:off x="762001" y="1524002"/>
            <a:ext cx="10668000" cy="2266583"/>
          </a:xfrm>
          <a:prstGeom prst="rect">
            <a:avLst/>
          </a:prstGeom>
        </p:spPr>
        <p:txBody>
          <a:bodyPr/>
          <a:lstStyle>
            <a:lvl1pPr marL="0" indent="0">
              <a:buNone/>
              <a:defRPr>
                <a:solidFill>
                  <a:schemeClr val="tx1"/>
                </a:solidFill>
                <a:latin typeface="Segoe UI"/>
                <a:cs typeface="Segoe UI"/>
                <a:sym typeface="Segoe UI"/>
              </a:defRPr>
            </a:lvl1pPr>
            <a:lvl2pPr marL="281372" indent="0">
              <a:buNone/>
              <a:defRPr>
                <a:solidFill>
                  <a:schemeClr val="tx1"/>
                </a:solidFill>
                <a:latin typeface="Segoe UI"/>
                <a:cs typeface="Segoe UI"/>
                <a:sym typeface="Segoe UI"/>
              </a:defRPr>
            </a:lvl2pPr>
            <a:lvl3pPr marL="587846" indent="0">
              <a:buNone/>
              <a:defRPr>
                <a:solidFill>
                  <a:schemeClr val="tx1"/>
                </a:solidFill>
                <a:latin typeface="Segoe UI"/>
                <a:cs typeface="Segoe UI"/>
                <a:sym typeface="Segoe UI"/>
              </a:defRPr>
            </a:lvl3pPr>
            <a:lvl4pPr marL="869218" indent="0">
              <a:buNone/>
              <a:defRPr>
                <a:solidFill>
                  <a:schemeClr val="tx1"/>
                </a:solidFill>
                <a:latin typeface="Segoe UI"/>
                <a:cs typeface="Segoe UI"/>
                <a:sym typeface="Segoe UI"/>
              </a:defRPr>
            </a:lvl4pPr>
            <a:lvl5pPr marL="1104356" indent="0">
              <a:buNone/>
              <a:defRPr>
                <a:solidFill>
                  <a:schemeClr val="tx1"/>
                </a:solidFill>
                <a:latin typeface="Segoe UI"/>
                <a:cs typeface="Segoe UI"/>
                <a:sym typeface="Segoe UI"/>
              </a:defRPr>
            </a:lvl5pPr>
          </a:lstStyle>
          <a:p>
            <a:pPr lvl="0"/>
            <a:r>
              <a:rPr lang="en-US"/>
              <a:t>Click to add developer code</a:t>
            </a:r>
          </a:p>
          <a:p>
            <a:pPr lvl="1"/>
            <a:r>
              <a:rPr lang="en-US"/>
              <a:t>Second level</a:t>
            </a:r>
          </a:p>
          <a:p>
            <a:pPr lvl="2"/>
            <a:r>
              <a:rPr lang="en-US"/>
              <a:t>Third level</a:t>
            </a:r>
          </a:p>
          <a:p>
            <a:pPr lvl="3"/>
            <a:r>
              <a:rPr lang="en-US"/>
              <a:t>Fourth level</a:t>
            </a:r>
          </a:p>
          <a:p>
            <a:pPr lvl="4"/>
            <a:r>
              <a:rPr lang="en-US"/>
              <a:t>Fifth level</a:t>
            </a:r>
          </a:p>
        </p:txBody>
      </p:sp>
      <p:sp>
        <p:nvSpPr>
          <p:cNvPr id="9" name="Text Placeholder 5"/>
          <p:cNvSpPr>
            <a:spLocks noGrp="1"/>
          </p:cNvSpPr>
          <p:nvPr>
            <p:ph type="body" sz="quarter" idx="12" hasCustomPrompt="1"/>
            <p:custDataLst>
              <p:tags r:id="rId5"/>
            </p:custDataLst>
          </p:nvPr>
        </p:nvSpPr>
        <p:spPr>
          <a:xfrm>
            <a:off x="3" y="573621"/>
            <a:ext cx="12192000" cy="373063"/>
          </a:xfrm>
          <a:prstGeom prst="rect">
            <a:avLst/>
          </a:prstGeom>
        </p:spPr>
        <p:txBody>
          <a:bodyPr lIns="380851" tIns="53319" rIns="53319" bIns="53319">
            <a:noAutofit/>
          </a:bodyPr>
          <a:lstStyle>
            <a:lvl1pPr marL="0" indent="0">
              <a:buNone/>
              <a:defRPr sz="2800">
                <a:latin typeface="Segoe UI Light" pitchFamily="34" charset="0"/>
              </a:defRPr>
            </a:lvl1pPr>
            <a:lvl2pPr marL="281372" indent="0">
              <a:buNone/>
              <a:defRPr/>
            </a:lvl2pPr>
            <a:lvl3pPr marL="587846" indent="0">
              <a:buNone/>
              <a:defRPr/>
            </a:lvl3pPr>
            <a:lvl4pPr marL="869218" indent="0">
              <a:buNone/>
              <a:defRPr/>
            </a:lvl4pPr>
            <a:lvl5pPr marL="1104356" indent="0">
              <a:buNone/>
              <a:defRPr/>
            </a:lvl5pPr>
          </a:lstStyle>
          <a:p>
            <a:pPr lvl="0"/>
            <a:r>
              <a:rPr lang="en-US"/>
              <a:t>Click to add subtitle</a:t>
            </a:r>
          </a:p>
        </p:txBody>
      </p:sp>
    </p:spTree>
    <p:extLst>
      <p:ext uri="{BB962C8B-B14F-4D97-AF65-F5344CB8AC3E}">
        <p14:creationId xmlns:p14="http://schemas.microsoft.com/office/powerpoint/2010/main" val="14874925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2133789"/>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597233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537775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51044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69301" y="3441247"/>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5274447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053609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578549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289767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01819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962889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778211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4059373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15604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9065458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dirty="0"/>
              <a:t>Click icon to add picture</a:t>
            </a:r>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314648472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0771203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7822" cy="1158793"/>
          </a:xfrm>
          <a:noFill/>
        </p:spPr>
        <p:txBody>
          <a:bodyPr wrap="square" tIns="91440" bIns="91440" anchor="t" anchorCtr="0">
            <a:spAutoFit/>
          </a:bodyPr>
          <a:lstStyle>
            <a:lvl1pPr>
              <a:defRPr sz="7058" spc="-98"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3742747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2515434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490610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6540826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94467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8375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06079960"/>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7320338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993972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678824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9" Type="http://schemas.openxmlformats.org/officeDocument/2006/relationships/slideLayout" Target="../slideLayouts/slideLayout68.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34" Type="http://schemas.openxmlformats.org/officeDocument/2006/relationships/slideLayout" Target="../slideLayouts/slideLayout63.xml"/><Relationship Id="rId42" Type="http://schemas.openxmlformats.org/officeDocument/2006/relationships/slideLayout" Target="../slideLayouts/slideLayout71.xml"/><Relationship Id="rId47" Type="http://schemas.openxmlformats.org/officeDocument/2006/relationships/theme" Target="../theme/theme3.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33" Type="http://schemas.openxmlformats.org/officeDocument/2006/relationships/slideLayout" Target="../slideLayouts/slideLayout62.xml"/><Relationship Id="rId38" Type="http://schemas.openxmlformats.org/officeDocument/2006/relationships/slideLayout" Target="../slideLayouts/slideLayout67.xml"/><Relationship Id="rId46" Type="http://schemas.openxmlformats.org/officeDocument/2006/relationships/slideLayout" Target="../slideLayouts/slideLayout75.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slideLayout" Target="../slideLayouts/slideLayout58.xml"/><Relationship Id="rId41" Type="http://schemas.openxmlformats.org/officeDocument/2006/relationships/slideLayout" Target="../slideLayouts/slideLayout70.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32" Type="http://schemas.openxmlformats.org/officeDocument/2006/relationships/slideLayout" Target="../slideLayouts/slideLayout61.xml"/><Relationship Id="rId37" Type="http://schemas.openxmlformats.org/officeDocument/2006/relationships/slideLayout" Target="../slideLayouts/slideLayout66.xml"/><Relationship Id="rId40" Type="http://schemas.openxmlformats.org/officeDocument/2006/relationships/slideLayout" Target="../slideLayouts/slideLayout69.xml"/><Relationship Id="rId45" Type="http://schemas.openxmlformats.org/officeDocument/2006/relationships/slideLayout" Target="../slideLayouts/slideLayout74.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36" Type="http://schemas.openxmlformats.org/officeDocument/2006/relationships/slideLayout" Target="../slideLayouts/slideLayout65.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31" Type="http://schemas.openxmlformats.org/officeDocument/2006/relationships/slideLayout" Target="../slideLayouts/slideLayout60.xml"/><Relationship Id="rId44" Type="http://schemas.openxmlformats.org/officeDocument/2006/relationships/slideLayout" Target="../slideLayouts/slideLayout73.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slideLayout" Target="../slideLayouts/slideLayout59.xml"/><Relationship Id="rId35" Type="http://schemas.openxmlformats.org/officeDocument/2006/relationships/slideLayout" Target="../slideLayouts/slideLayout64.xml"/><Relationship Id="rId43" Type="http://schemas.openxmlformats.org/officeDocument/2006/relationships/slideLayout" Target="../slideLayouts/slideLayout7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3.xml"/><Relationship Id="rId13" Type="http://schemas.openxmlformats.org/officeDocument/2006/relationships/slideLayout" Target="../slideLayouts/slideLayout88.xml"/><Relationship Id="rId18" Type="http://schemas.openxmlformats.org/officeDocument/2006/relationships/slideLayout" Target="../slideLayouts/slideLayout93.xml"/><Relationship Id="rId3" Type="http://schemas.openxmlformats.org/officeDocument/2006/relationships/slideLayout" Target="../slideLayouts/slideLayout78.xml"/><Relationship Id="rId21" Type="http://schemas.openxmlformats.org/officeDocument/2006/relationships/slideLayout" Target="../slideLayouts/slideLayout96.xml"/><Relationship Id="rId7" Type="http://schemas.openxmlformats.org/officeDocument/2006/relationships/slideLayout" Target="../slideLayouts/slideLayout82.xml"/><Relationship Id="rId12" Type="http://schemas.openxmlformats.org/officeDocument/2006/relationships/slideLayout" Target="../slideLayouts/slideLayout87.xml"/><Relationship Id="rId17" Type="http://schemas.openxmlformats.org/officeDocument/2006/relationships/slideLayout" Target="../slideLayouts/slideLayout92.xml"/><Relationship Id="rId2" Type="http://schemas.openxmlformats.org/officeDocument/2006/relationships/slideLayout" Target="../slideLayouts/slideLayout77.xml"/><Relationship Id="rId16" Type="http://schemas.openxmlformats.org/officeDocument/2006/relationships/slideLayout" Target="../slideLayouts/slideLayout91.xml"/><Relationship Id="rId20" Type="http://schemas.openxmlformats.org/officeDocument/2006/relationships/slideLayout" Target="../slideLayouts/slideLayout95.xml"/><Relationship Id="rId1" Type="http://schemas.openxmlformats.org/officeDocument/2006/relationships/slideLayout" Target="../slideLayouts/slideLayout76.xml"/><Relationship Id="rId6" Type="http://schemas.openxmlformats.org/officeDocument/2006/relationships/slideLayout" Target="../slideLayouts/slideLayout81.xml"/><Relationship Id="rId11" Type="http://schemas.openxmlformats.org/officeDocument/2006/relationships/slideLayout" Target="../slideLayouts/slideLayout86.xml"/><Relationship Id="rId5" Type="http://schemas.openxmlformats.org/officeDocument/2006/relationships/slideLayout" Target="../slideLayouts/slideLayout80.xml"/><Relationship Id="rId15" Type="http://schemas.openxmlformats.org/officeDocument/2006/relationships/slideLayout" Target="../slideLayouts/slideLayout90.xml"/><Relationship Id="rId23" Type="http://schemas.openxmlformats.org/officeDocument/2006/relationships/theme" Target="../theme/theme4.xml"/><Relationship Id="rId10" Type="http://schemas.openxmlformats.org/officeDocument/2006/relationships/slideLayout" Target="../slideLayouts/slideLayout85.xml"/><Relationship Id="rId19" Type="http://schemas.openxmlformats.org/officeDocument/2006/relationships/slideLayout" Target="../slideLayouts/slideLayout94.xml"/><Relationship Id="rId4" Type="http://schemas.openxmlformats.org/officeDocument/2006/relationships/slideLayout" Target="../slideLayouts/slideLayout79.xml"/><Relationship Id="rId9" Type="http://schemas.openxmlformats.org/officeDocument/2006/relationships/slideLayout" Target="../slideLayouts/slideLayout84.xml"/><Relationship Id="rId14" Type="http://schemas.openxmlformats.org/officeDocument/2006/relationships/slideLayout" Target="../slideLayouts/slideLayout89.xml"/><Relationship Id="rId22"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2"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17BCF1-EDE9-46B3-A8B3-659212B54243}" type="datetimeFigureOut">
              <a:rPr lang="en-US" smtClean="0"/>
              <a:t>10/23/2018</a:t>
            </a:fld>
            <a:endParaRPr lang="en-US"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BCED8A-DE7B-4F20-BCBD-2F1C97F6A900}" type="slidenum">
              <a:rPr lang="en-US" smtClean="0"/>
              <a:t>‹#›</a:t>
            </a:fld>
            <a:endParaRPr lang="en-US" dirty="0"/>
          </a:p>
        </p:txBody>
      </p:sp>
    </p:spTree>
    <p:extLst>
      <p:ext uri="{BB962C8B-B14F-4D97-AF65-F5344CB8AC3E}">
        <p14:creationId xmlns:p14="http://schemas.microsoft.com/office/powerpoint/2010/main" val="3375804998"/>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 id="2147483726" r:id="rId33"/>
    <p:sldLayoutId id="2147483727" r:id="rId34"/>
    <p:sldLayoutId id="2147483728" r:id="rId35"/>
    <p:sldLayoutId id="2147483729" r:id="rId36"/>
    <p:sldLayoutId id="2147483730" r:id="rId37"/>
    <p:sldLayoutId id="2147483731" r:id="rId38"/>
    <p:sldLayoutId id="2147483732" r:id="rId39"/>
    <p:sldLayoutId id="2147483733" r:id="rId40"/>
    <p:sldLayoutId id="2147483734" r:id="rId41"/>
    <p:sldLayoutId id="2147483735" r:id="rId42"/>
    <p:sldLayoutId id="2147483736" r:id="rId43"/>
    <p:sldLayoutId id="2147483738" r:id="rId44"/>
    <p:sldLayoutId id="2147483739" r:id="rId45"/>
    <p:sldLayoutId id="2147483740" r:id="rId46"/>
  </p:sldLayoutIdLst>
  <p:txStyles>
    <p:titleStyle>
      <a:lvl1pPr algn="l" defTabSz="914049"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12" indent="-228512" algn="l" defTabSz="91404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537" indent="-228512" algn="l" defTabSz="91404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561" indent="-228512" algn="l" defTabSz="91404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5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6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59"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3"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07"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049" rtl="0" eaLnBrk="1" latinLnBrk="0" hangingPunct="1">
        <a:defRPr sz="1800" kern="1200">
          <a:solidFill>
            <a:schemeClr val="tx1"/>
          </a:solidFill>
          <a:latin typeface="+mn-lt"/>
          <a:ea typeface="+mn-ea"/>
          <a:cs typeface="+mn-cs"/>
        </a:defRPr>
      </a:lvl1pPr>
      <a:lvl2pPr marL="457025" algn="l" defTabSz="914049" rtl="0" eaLnBrk="1" latinLnBrk="0" hangingPunct="1">
        <a:defRPr sz="1800" kern="1200">
          <a:solidFill>
            <a:schemeClr val="tx1"/>
          </a:solidFill>
          <a:latin typeface="+mn-lt"/>
          <a:ea typeface="+mn-ea"/>
          <a:cs typeface="+mn-cs"/>
        </a:defRPr>
      </a:lvl2pPr>
      <a:lvl3pPr marL="914049" algn="l" defTabSz="914049" rtl="0" eaLnBrk="1" latinLnBrk="0" hangingPunct="1">
        <a:defRPr sz="1800" kern="1200">
          <a:solidFill>
            <a:schemeClr val="tx1"/>
          </a:solidFill>
          <a:latin typeface="+mn-lt"/>
          <a:ea typeface="+mn-ea"/>
          <a:cs typeface="+mn-cs"/>
        </a:defRPr>
      </a:lvl3pPr>
      <a:lvl4pPr marL="1371074" algn="l" defTabSz="914049" rtl="0" eaLnBrk="1" latinLnBrk="0" hangingPunct="1">
        <a:defRPr sz="1800" kern="1200">
          <a:solidFill>
            <a:schemeClr val="tx1"/>
          </a:solidFill>
          <a:latin typeface="+mn-lt"/>
          <a:ea typeface="+mn-ea"/>
          <a:cs typeface="+mn-cs"/>
        </a:defRPr>
      </a:lvl4pPr>
      <a:lvl5pPr marL="1828098" algn="l" defTabSz="914049" rtl="0" eaLnBrk="1" latinLnBrk="0" hangingPunct="1">
        <a:defRPr sz="1800" kern="1200">
          <a:solidFill>
            <a:schemeClr val="tx1"/>
          </a:solidFill>
          <a:latin typeface="+mn-lt"/>
          <a:ea typeface="+mn-ea"/>
          <a:cs typeface="+mn-cs"/>
        </a:defRPr>
      </a:lvl5pPr>
      <a:lvl6pPr marL="2285122" algn="l" defTabSz="914049" rtl="0" eaLnBrk="1" latinLnBrk="0" hangingPunct="1">
        <a:defRPr sz="1800" kern="1200">
          <a:solidFill>
            <a:schemeClr val="tx1"/>
          </a:solidFill>
          <a:latin typeface="+mn-lt"/>
          <a:ea typeface="+mn-ea"/>
          <a:cs typeface="+mn-cs"/>
        </a:defRPr>
      </a:lvl6pPr>
      <a:lvl7pPr marL="2742147" algn="l" defTabSz="914049" rtl="0" eaLnBrk="1" latinLnBrk="0" hangingPunct="1">
        <a:defRPr sz="1800" kern="1200">
          <a:solidFill>
            <a:schemeClr val="tx1"/>
          </a:solidFill>
          <a:latin typeface="+mn-lt"/>
          <a:ea typeface="+mn-ea"/>
          <a:cs typeface="+mn-cs"/>
        </a:defRPr>
      </a:lvl7pPr>
      <a:lvl8pPr marL="3199171" algn="l" defTabSz="914049" rtl="0" eaLnBrk="1" latinLnBrk="0" hangingPunct="1">
        <a:defRPr sz="1800" kern="1200">
          <a:solidFill>
            <a:schemeClr val="tx1"/>
          </a:solidFill>
          <a:latin typeface="+mn-lt"/>
          <a:ea typeface="+mn-ea"/>
          <a:cs typeface="+mn-cs"/>
        </a:defRPr>
      </a:lvl8pPr>
      <a:lvl9pPr marL="3656195" algn="l" defTabSz="914049"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370906" y="-217"/>
            <a:ext cx="935477" cy="5654620"/>
            <a:chOff x="12618967" y="-221"/>
            <a:chExt cx="954235" cy="5767188"/>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Oragen</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dirty="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dirty="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37168">
                          <a:srgbClr val="292929"/>
                        </a:gs>
                        <a:gs pos="72000">
                          <a:srgbClr val="292929"/>
                        </a:gs>
                      </a:gsLst>
                      <a:lin ang="5400000" scaled="0"/>
                    </a:gradFill>
                    <a:ea typeface="Segoe UI" pitchFamily="34" charset="0"/>
                    <a:cs typeface="Segoe UI" pitchFamily="34" charset="0"/>
                  </a:rPr>
                  <a:t>R:</a:t>
                </a:r>
                <a:r>
                  <a:rPr lang="en-US" sz="490" baseline="0" dirty="0">
                    <a:gradFill>
                      <a:gsLst>
                        <a:gs pos="37168">
                          <a:srgbClr val="292929"/>
                        </a:gs>
                        <a:gs pos="72000">
                          <a:srgbClr val="292929"/>
                        </a:gs>
                      </a:gsLst>
                      <a:lin ang="5400000" scaled="0"/>
                    </a:gradFill>
                    <a:ea typeface="Segoe UI" pitchFamily="34" charset="0"/>
                    <a:cs typeface="Segoe UI" pitchFamily="34" charset="0"/>
                  </a:rPr>
                  <a:t>210 G:210 B:210</a:t>
                </a:r>
                <a:endParaRPr lang="en-US" sz="490" dirty="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dirty="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168 G:0 B:0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R:16</a:t>
              </a:r>
              <a:r>
                <a:rPr lang="en-US" sz="490" baseline="0" dirty="0">
                  <a:gradFill>
                    <a:gsLst>
                      <a:gs pos="2092">
                        <a:srgbClr val="F8F8F8"/>
                      </a:gs>
                      <a:gs pos="10042">
                        <a:srgbClr val="F8F8F8"/>
                      </a:gs>
                    </a:gsLst>
                    <a:lin ang="5400000" scaled="0"/>
                  </a:gradFill>
                  <a:ea typeface="Segoe UI" pitchFamily="34" charset="0"/>
                  <a:cs typeface="Segoe UI" pitchFamily="34" charset="0"/>
                </a:rPr>
                <a:t> G:124 B:16</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560478508"/>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8" r:id="rId17"/>
    <p:sldLayoutId id="2147483759" r:id="rId18"/>
    <p:sldLayoutId id="2147483760" r:id="rId19"/>
    <p:sldLayoutId id="2147483761" r:id="rId20"/>
    <p:sldLayoutId id="2147483762" r:id="rId21"/>
    <p:sldLayoutId id="2147483763" r:id="rId22"/>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15.xml"/><Relationship Id="rId4" Type="http://schemas.openxmlformats.org/officeDocument/2006/relationships/image" Target="../media/image25.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Business continuity and disaster recovery</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420691" y="4459915"/>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2747A1CA-9959-4552-B25E-ADE90B252A6B}"/>
              </a:ext>
            </a:extLst>
          </p:cNvPr>
          <p:cNvSpPr>
            <a:spLocks noGrp="1"/>
          </p:cNvSpPr>
          <p:nvPr>
            <p:ph type="body" sz="quarter" idx="10"/>
          </p:nvPr>
        </p:nvSpPr>
        <p:spPr>
          <a:xfrm>
            <a:off x="271557" y="918589"/>
            <a:ext cx="11653523" cy="627864"/>
          </a:xfrm>
        </p:spPr>
        <p:txBody>
          <a:bodyPr/>
          <a:lstStyle/>
          <a:p>
            <a:pPr marL="0" indent="0">
              <a:buNone/>
            </a:pPr>
            <a:r>
              <a:rPr lang="en-US" sz="3200" i="1" dirty="0"/>
              <a:t>Contoso Insurance</a:t>
            </a:r>
          </a:p>
        </p:txBody>
      </p:sp>
      <p:sp>
        <p:nvSpPr>
          <p:cNvPr id="6" name="TextBox 5">
            <a:extLst>
              <a:ext uri="{FF2B5EF4-FFF2-40B4-BE49-F238E27FC236}">
                <a16:creationId xmlns:a16="http://schemas.microsoft.com/office/drawing/2014/main" id="{D18D070A-F101-4D0A-8CE5-174450F777B8}"/>
              </a:ext>
            </a:extLst>
          </p:cNvPr>
          <p:cNvSpPr txBox="1"/>
          <p:nvPr/>
        </p:nvSpPr>
        <p:spPr>
          <a:xfrm>
            <a:off x="266920" y="1550433"/>
            <a:ext cx="11925080" cy="2886944"/>
          </a:xfrm>
          <a:prstGeom prst="rect">
            <a:avLst/>
          </a:prstGeom>
          <a:noFill/>
        </p:spPr>
        <p:txBody>
          <a:bodyPr wrap="square" lIns="182880" tIns="146304" rIns="182880" bIns="146304" rtlCol="0">
            <a:spAutoFit/>
          </a:bodyPr>
          <a:lstStyle/>
          <a:p>
            <a:pPr>
              <a:lnSpc>
                <a:spcPct val="90000"/>
              </a:lnSpc>
              <a:spcAft>
                <a:spcPts val="600"/>
              </a:spcAft>
            </a:pPr>
            <a:endParaRPr lang="en-US" sz="3600" i="1" dirty="0"/>
          </a:p>
          <a:p>
            <a:pPr>
              <a:lnSpc>
                <a:spcPct val="90000"/>
              </a:lnSpc>
              <a:spcAft>
                <a:spcPts val="600"/>
              </a:spcAft>
            </a:pPr>
            <a:r>
              <a:rPr lang="en-US" sz="3600" i="1" dirty="0"/>
              <a:t>“There is critical concern about the Miami datacenter given how hurricane prone the area is and the intensity of the storms which could cause outages lasting weeks.”</a:t>
            </a:r>
          </a:p>
          <a:p>
            <a:pPr algn="r">
              <a:lnSpc>
                <a:spcPct val="90000"/>
              </a:lnSpc>
              <a:spcAft>
                <a:spcPts val="600"/>
              </a:spcAft>
            </a:pPr>
            <a:r>
              <a:rPr lang="en-US" sz="3200" i="1" dirty="0"/>
              <a:t>		 - Clifton Quinlan, Director of Continuity of Business</a:t>
            </a:r>
            <a:endParaRPr lang="en-US" sz="3200" i="1"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4356942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fade">
                                      <p:cBhvr>
                                        <p:cTn id="10"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9" name="TextBox 8">
            <a:extLst>
              <a:ext uri="{FF2B5EF4-FFF2-40B4-BE49-F238E27FC236}">
                <a16:creationId xmlns:a16="http://schemas.microsoft.com/office/drawing/2014/main" id="{1436F8EA-C4FB-4C98-AEB1-08DF6713D14E}"/>
              </a:ext>
            </a:extLst>
          </p:cNvPr>
          <p:cNvSpPr txBox="1"/>
          <p:nvPr/>
        </p:nvSpPr>
        <p:spPr>
          <a:xfrm>
            <a:off x="362547" y="908363"/>
            <a:ext cx="11562533" cy="4404283"/>
          </a:xfrm>
          <a:prstGeom prst="rect">
            <a:avLst/>
          </a:prstGeom>
          <a:noFill/>
        </p:spPr>
        <p:txBody>
          <a:bodyPr wrap="square" lIns="182880" tIns="146304" rIns="182880" bIns="146304" rtlCol="0">
            <a:spAutoFit/>
          </a:bodyPr>
          <a:lstStyle/>
          <a:p>
            <a:pPr marL="571500" indent="-571500">
              <a:lnSpc>
                <a:spcPct val="90000"/>
              </a:lnSpc>
              <a:spcAft>
                <a:spcPts val="600"/>
              </a:spcAft>
              <a:buFont typeface="Arial" panose="020B0604020202020204" pitchFamily="34" charset="0"/>
              <a:buChar char="•"/>
            </a:pPr>
            <a:endParaRPr lang="en-US" sz="2800" dirty="0">
              <a:gradFill>
                <a:gsLst>
                  <a:gs pos="2917">
                    <a:schemeClr val="tx1"/>
                  </a:gs>
                  <a:gs pos="30000">
                    <a:schemeClr val="tx1"/>
                  </a:gs>
                </a:gsLst>
                <a:lin ang="5400000" scaled="0"/>
              </a:gradFill>
            </a:endParaRPr>
          </a:p>
          <a:p>
            <a:pPr marL="571500" indent="-57150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Contoso Insurance (CI) needs to automate their backup and recovery of their solutions, not just individual components. They need a strategy not just point solutions. They are still backing up to tape and want to modernize this approach. The COB team is demanding that the recovery be testable before an event occurs.</a:t>
            </a:r>
          </a:p>
          <a:p>
            <a:pPr marL="571500" indent="-571500">
              <a:lnSpc>
                <a:spcPct val="90000"/>
              </a:lnSpc>
              <a:spcAft>
                <a:spcPts val="600"/>
              </a:spcAft>
              <a:buFont typeface="Arial" panose="020B0604020202020204" pitchFamily="34" charset="0"/>
              <a:buChar char="•"/>
            </a:pPr>
            <a:endParaRPr lang="en-US" sz="2800" dirty="0">
              <a:gradFill>
                <a:gsLst>
                  <a:gs pos="2917">
                    <a:schemeClr val="tx1"/>
                  </a:gs>
                  <a:gs pos="30000">
                    <a:schemeClr val="tx1"/>
                  </a:gs>
                </a:gsLst>
                <a:lin ang="5400000" scaled="0"/>
              </a:gradFill>
            </a:endParaRPr>
          </a:p>
          <a:p>
            <a:pPr marL="571500" indent="-57150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Want to insure they have the right breadth and depth of continuity protection. In the case of a lights-out event, they want to be able to control how the systems failover.</a:t>
            </a:r>
          </a:p>
        </p:txBody>
      </p:sp>
    </p:spTree>
    <p:extLst>
      <p:ext uri="{BB962C8B-B14F-4D97-AF65-F5344CB8AC3E}">
        <p14:creationId xmlns:p14="http://schemas.microsoft.com/office/powerpoint/2010/main" val="22154052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9" name="TextBox 8">
            <a:extLst>
              <a:ext uri="{FF2B5EF4-FFF2-40B4-BE49-F238E27FC236}">
                <a16:creationId xmlns:a16="http://schemas.microsoft.com/office/drawing/2014/main" id="{1436F8EA-C4FB-4C98-AEB1-08DF6713D14E}"/>
              </a:ext>
            </a:extLst>
          </p:cNvPr>
          <p:cNvSpPr txBox="1"/>
          <p:nvPr/>
        </p:nvSpPr>
        <p:spPr>
          <a:xfrm>
            <a:off x="269240" y="1273449"/>
            <a:ext cx="11720596" cy="4869025"/>
          </a:xfrm>
          <a:prstGeom prst="rect">
            <a:avLst/>
          </a:prstGeom>
          <a:noFill/>
        </p:spPr>
        <p:txBody>
          <a:bodyPr wrap="square" lIns="182880" tIns="146304" rIns="182880" bIns="146304" rtlCol="0">
            <a:spAutoFit/>
          </a:bodyPr>
          <a:lstStyle/>
          <a:p>
            <a:pPr marL="571500" indent="-57150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CI wants to move very fast on some of their migrations to Azure. They need a plan for handling these migrations with very little downtime to the business.</a:t>
            </a:r>
          </a:p>
          <a:p>
            <a:pPr marL="571500" indent="-571500">
              <a:lnSpc>
                <a:spcPct val="90000"/>
              </a:lnSpc>
              <a:spcAft>
                <a:spcPts val="600"/>
              </a:spcAft>
              <a:buFont typeface="Arial" panose="020B0604020202020204" pitchFamily="34" charset="0"/>
              <a:buChar char="•"/>
            </a:pPr>
            <a:endParaRPr lang="en-US" sz="2800" dirty="0">
              <a:gradFill>
                <a:gsLst>
                  <a:gs pos="2917">
                    <a:schemeClr val="tx1"/>
                  </a:gs>
                  <a:gs pos="30000">
                    <a:schemeClr val="tx1"/>
                  </a:gs>
                </a:gsLst>
                <a:lin ang="5400000" scaled="0"/>
              </a:gradFill>
            </a:endParaRPr>
          </a:p>
          <a:p>
            <a:pPr marL="571500" indent="-57150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CI has struggled with DR solutions with respect to the Data tier of their application. They need to understand how this will work with IaaS and PaaS solutions for SQL Server and SQL DB.</a:t>
            </a:r>
          </a:p>
          <a:p>
            <a:pPr marL="571500" indent="-571500">
              <a:lnSpc>
                <a:spcPct val="90000"/>
              </a:lnSpc>
              <a:spcAft>
                <a:spcPts val="600"/>
              </a:spcAft>
              <a:buFont typeface="Arial" panose="020B0604020202020204" pitchFamily="34" charset="0"/>
              <a:buChar char="•"/>
            </a:pPr>
            <a:endParaRPr lang="en-US" sz="2800" dirty="0">
              <a:gradFill>
                <a:gsLst>
                  <a:gs pos="2917">
                    <a:schemeClr val="tx1"/>
                  </a:gs>
                  <a:gs pos="30000">
                    <a:schemeClr val="tx1"/>
                  </a:gs>
                </a:gsLst>
                <a:lin ang="5400000" scaled="0"/>
              </a:gradFill>
            </a:endParaRPr>
          </a:p>
          <a:p>
            <a:pPr marL="571500" indent="-57150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Their corporate data center in the US is in a hurricane prone region, and they need a backup datacenter that mirrors the core functions they have here. They don’t want to build another datacenter. </a:t>
            </a: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a:t>
            </a:r>
            <a:r>
              <a:rPr lang="en-US" sz="4900" dirty="0">
                <a:solidFill>
                  <a:schemeClr val="tx1"/>
                </a:solidFill>
              </a:rPr>
              <a:t>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9" name="TextBox 8">
            <a:extLst>
              <a:ext uri="{FF2B5EF4-FFF2-40B4-BE49-F238E27FC236}">
                <a16:creationId xmlns:a16="http://schemas.microsoft.com/office/drawing/2014/main" id="{1436F8EA-C4FB-4C98-AEB1-08DF6713D14E}"/>
              </a:ext>
            </a:extLst>
          </p:cNvPr>
          <p:cNvSpPr txBox="1"/>
          <p:nvPr/>
        </p:nvSpPr>
        <p:spPr>
          <a:xfrm>
            <a:off x="339499" y="1337807"/>
            <a:ext cx="11720596" cy="5487656"/>
          </a:xfrm>
          <a:prstGeom prst="rect">
            <a:avLst/>
          </a:prstGeom>
          <a:noFill/>
        </p:spPr>
        <p:txBody>
          <a:bodyPr wrap="square" lIns="182880" tIns="146304" rIns="182880" bIns="146304" rtlCol="0">
            <a:spAutoFit/>
          </a:bodyPr>
          <a:lstStyle/>
          <a:p>
            <a:pPr marL="571500" indent="-57150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With the move to the cloud, they are uncomfortable with any situation that assumes the cloud provider will handle their fail-over.</a:t>
            </a:r>
          </a:p>
          <a:p>
            <a:pPr marL="571500" indent="-571500">
              <a:lnSpc>
                <a:spcPct val="90000"/>
              </a:lnSpc>
              <a:spcAft>
                <a:spcPts val="600"/>
              </a:spcAft>
              <a:buFont typeface="Arial" panose="020B0604020202020204" pitchFamily="34" charset="0"/>
              <a:buChar char="•"/>
            </a:pPr>
            <a:endParaRPr lang="en-US" sz="2800" dirty="0">
              <a:gradFill>
                <a:gsLst>
                  <a:gs pos="2917">
                    <a:schemeClr val="tx1"/>
                  </a:gs>
                  <a:gs pos="30000">
                    <a:schemeClr val="tx1"/>
                  </a:gs>
                </a:gsLst>
                <a:lin ang="5400000" scaled="0"/>
              </a:gradFill>
            </a:endParaRPr>
          </a:p>
          <a:p>
            <a:pPr marL="571500" indent="-57150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They have many systems that need to be accounted for and they aren’t sure if the tools really exist to give them the business continuity they desire.</a:t>
            </a:r>
          </a:p>
          <a:p>
            <a:pPr>
              <a:lnSpc>
                <a:spcPct val="90000"/>
              </a:lnSpc>
              <a:spcAft>
                <a:spcPts val="600"/>
              </a:spcAft>
            </a:pPr>
            <a:endParaRPr lang="en-US" sz="2800" dirty="0">
              <a:gradFill>
                <a:gsLst>
                  <a:gs pos="2917">
                    <a:schemeClr val="tx1"/>
                  </a:gs>
                  <a:gs pos="30000">
                    <a:schemeClr val="tx1"/>
                  </a:gs>
                </a:gsLst>
                <a:lin ang="5400000" scaled="0"/>
              </a:gradFill>
            </a:endParaRPr>
          </a:p>
          <a:p>
            <a:pPr marL="514350" indent="-51435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 They want to know their BCDR solution is secure.</a:t>
            </a:r>
          </a:p>
          <a:p>
            <a:pPr marL="514350" indent="-514350">
              <a:lnSpc>
                <a:spcPct val="90000"/>
              </a:lnSpc>
              <a:spcAft>
                <a:spcPts val="600"/>
              </a:spcAft>
              <a:buFont typeface="Arial" panose="020B0604020202020204" pitchFamily="34" charset="0"/>
              <a:buChar char="•"/>
            </a:pPr>
            <a:endParaRPr lang="en-US" sz="2800" dirty="0">
              <a:gradFill>
                <a:gsLst>
                  <a:gs pos="2917">
                    <a:schemeClr val="tx1"/>
                  </a:gs>
                  <a:gs pos="30000">
                    <a:schemeClr val="tx1"/>
                  </a:gs>
                </a:gsLst>
                <a:lin ang="5400000" scaled="0"/>
              </a:gradFill>
            </a:endParaRPr>
          </a:p>
          <a:p>
            <a:pPr marL="514350" indent="-51435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They have heavily invested in a third-party backup solution but want to use Azure as their archive. Does Azure support this?</a:t>
            </a:r>
          </a:p>
          <a:p>
            <a:pPr marL="571500" indent="-571500">
              <a:lnSpc>
                <a:spcPct val="90000"/>
              </a:lnSpc>
              <a:spcAft>
                <a:spcPts val="600"/>
              </a:spcAft>
              <a:buFont typeface="Arial" panose="020B0604020202020204" pitchFamily="34" charset="0"/>
              <a:buChar char="•"/>
            </a:pPr>
            <a:endParaRPr lang="en-US" sz="28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9073940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65125"/>
            <a:ext cx="10515600" cy="1325563"/>
          </a:xfrm>
        </p:spPr>
        <p:txBody>
          <a:bodyPr>
            <a:normAutofit/>
          </a:bodyPr>
          <a:lstStyle/>
          <a:p>
            <a:r>
              <a:rPr lang="en-US" dirty="0"/>
              <a:t>Azure Site Recovery Scenarios</a:t>
            </a:r>
            <a:br>
              <a:rPr lang="en-US" dirty="0"/>
            </a:br>
            <a:r>
              <a:rPr lang="en-US" sz="3333" dirty="0">
                <a:solidFill>
                  <a:schemeClr val="tx1"/>
                </a:solidFill>
              </a:rPr>
              <a:t>One solution for multiple infrastructures</a:t>
            </a:r>
          </a:p>
        </p:txBody>
      </p:sp>
      <p:pic>
        <p:nvPicPr>
          <p:cNvPr id="4" name="Picture 3" descr="Azure Site Recovery Scenarios apply to multiple on-premises and cloud-based replication infrastructures, including Hyper-V to Hyper-V, Hyper-V to Azure, VMWare or physical to VMWare, VMWare or Physical to Azure, and Azure to Azure.&#10;&#10;At this time, we are unable to capture all of the information on the slide. Future versions of this course should address this." title="Azure Site Recovery Scenarios">
            <a:extLst>
              <a:ext uri="{FF2B5EF4-FFF2-40B4-BE49-F238E27FC236}">
                <a16:creationId xmlns:a16="http://schemas.microsoft.com/office/drawing/2014/main" id="{2AA8DD5E-E5FA-453E-B1F0-62BE0A90C7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530" y="1664824"/>
            <a:ext cx="10290940" cy="4224894"/>
          </a:xfrm>
          <a:prstGeom prst="rect">
            <a:avLst/>
          </a:prstGeom>
        </p:spPr>
      </p:pic>
      <p:sp>
        <p:nvSpPr>
          <p:cNvPr id="100" name="Title 1"/>
          <p:cNvSpPr txBox="1">
            <a:spLocks/>
          </p:cNvSpPr>
          <p:nvPr/>
        </p:nvSpPr>
        <p:spPr>
          <a:xfrm>
            <a:off x="147517" y="6022507"/>
            <a:ext cx="11766145" cy="724658"/>
          </a:xfrm>
          <a:prstGeom prst="rect">
            <a:avLst/>
          </a:prstGeom>
        </p:spPr>
        <p:txBody>
          <a:bodyPr vert="horz" wrap="square" lIns="195017" tIns="121885" rIns="195017" bIns="121885" rtlCol="0" anchor="ctr">
            <a:noAutofit/>
          </a:bodyPr>
          <a:lstStyle>
            <a:lvl1pPr algn="l" defTabSz="685870" rtl="0" eaLnBrk="1" latinLnBrk="0" hangingPunct="1">
              <a:lnSpc>
                <a:spcPts val="4632"/>
              </a:lnSpc>
              <a:spcBef>
                <a:spcPct val="0"/>
              </a:spcBef>
              <a:buNone/>
              <a:defRPr lang="en-US" sz="4265" b="0" kern="1200" cap="none" spc="-75" baseline="0">
                <a:ln w="3175">
                  <a:noFill/>
                </a:ln>
                <a:solidFill>
                  <a:schemeClr val="accent2"/>
                </a:solidFill>
                <a:effectLst/>
                <a:latin typeface="+mj-lt"/>
                <a:ea typeface="+mn-ea"/>
                <a:cs typeface="Segoe UI" pitchFamily="34" charset="0"/>
              </a:defRPr>
            </a:lvl1pPr>
          </a:lstStyle>
          <a:p>
            <a:pPr marL="0" marR="0" lvl="0" indent="0" algn="ctr" defTabSz="672358"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74" normalizeH="0" baseline="0" noProof="0" dirty="0">
                <a:ln w="3175">
                  <a:noFill/>
                </a:ln>
                <a:solidFill>
                  <a:schemeClr val="tx1"/>
                </a:solidFill>
                <a:effectLst/>
                <a:uLnTx/>
                <a:uFillTx/>
                <a:latin typeface="Segoe UI"/>
                <a:ea typeface="+mn-ea"/>
                <a:cs typeface="Segoe UI" pitchFamily="34" charset="0"/>
              </a:rPr>
              <a:t>Protect important applications by coordinating the replication and recovery of private clouds across sites.</a:t>
            </a:r>
            <a:br>
              <a:rPr kumimoji="0" lang="en-US" sz="1800" b="0" i="0" u="none" strike="noStrike" kern="1200" cap="none" spc="-74" normalizeH="0" baseline="0" noProof="0" dirty="0">
                <a:ln w="3175">
                  <a:noFill/>
                </a:ln>
                <a:solidFill>
                  <a:schemeClr val="tx1"/>
                </a:solidFill>
                <a:effectLst/>
                <a:uLnTx/>
                <a:uFillTx/>
                <a:latin typeface="Segoe UI"/>
                <a:ea typeface="+mn-ea"/>
                <a:cs typeface="Segoe UI" pitchFamily="34" charset="0"/>
              </a:rPr>
            </a:br>
            <a:r>
              <a:rPr kumimoji="0" lang="en-US" sz="1800" b="0" i="0" u="none" strike="noStrike" kern="1200" cap="none" spc="-74" normalizeH="0" baseline="0" noProof="0" dirty="0">
                <a:ln w="3175">
                  <a:noFill/>
                </a:ln>
                <a:solidFill>
                  <a:schemeClr val="tx1"/>
                </a:solidFill>
                <a:effectLst/>
                <a:uLnTx/>
                <a:uFillTx/>
                <a:latin typeface="Segoe UI"/>
                <a:ea typeface="+mn-ea"/>
                <a:cs typeface="Segoe UI" pitchFamily="34" charset="0"/>
              </a:rPr>
              <a:t>Protect your applications to your own second site, a hoster’s site, or even use Microsoft Azure as your disaster recovery site.</a:t>
            </a:r>
          </a:p>
        </p:txBody>
      </p:sp>
      <p:cxnSp>
        <p:nvCxnSpPr>
          <p:cNvPr id="101" name="Straight Connector 100" descr="Decorative icon" title="Decorative icon"/>
          <p:cNvCxnSpPr/>
          <p:nvPr/>
        </p:nvCxnSpPr>
        <p:spPr>
          <a:xfrm>
            <a:off x="270066" y="5956112"/>
            <a:ext cx="11653875" cy="0"/>
          </a:xfrm>
          <a:prstGeom prst="line">
            <a:avLst/>
          </a:prstGeom>
          <a:ln w="2857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9034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36575" y="288925"/>
            <a:ext cx="11655425" cy="900113"/>
          </a:xfrm>
        </p:spPr>
        <p:txBody>
          <a:bodyPr/>
          <a:lstStyle/>
          <a:p>
            <a:r>
              <a:rPr lang="en-US" dirty="0"/>
              <a:t>Recover  Hyper- V VMs to Azure</a:t>
            </a:r>
            <a:br>
              <a:rPr lang="en-US" dirty="0"/>
            </a:br>
            <a:r>
              <a:rPr lang="en-US" sz="3921" i="1" dirty="0">
                <a:solidFill>
                  <a:schemeClr val="tx1"/>
                </a:solidFill>
                <a:latin typeface="Segoe UI" panose="020B0502040204020203" pitchFamily="34" charset="0"/>
              </a:rPr>
              <a:t>Architecture</a:t>
            </a:r>
            <a:r>
              <a:rPr lang="en-US" sz="3921" i="1" dirty="0">
                <a:solidFill>
                  <a:schemeClr val="accent1"/>
                </a:solidFill>
                <a:latin typeface="Segoe UI" panose="020B0502040204020203" pitchFamily="34" charset="0"/>
              </a:rPr>
              <a:t> </a:t>
            </a:r>
            <a:endParaRPr lang="en-US" i="1" dirty="0">
              <a:solidFill>
                <a:schemeClr val="accent1"/>
              </a:solidFill>
            </a:endParaRPr>
          </a:p>
        </p:txBody>
      </p:sp>
      <p:pic>
        <p:nvPicPr>
          <p:cNvPr id="8" name="Picture 7" descr="Recovering Hyper-V VMs to Azure Architecuture has the source as Hyper-V Hosts (Windows or Linux), an Azure Recovery Services agent, SCVMM with a Site Recovery DRA, Azure Site Recovery, and a Microsoft Azure cloud service. Azure recovery services agent replicates data to Azure. Site recovery disaster recovery adapter coordinates management tasks." title="Recover Hyper-V VMs to Azure Architecuture">
            <a:extLst>
              <a:ext uri="{FF2B5EF4-FFF2-40B4-BE49-F238E27FC236}">
                <a16:creationId xmlns:a16="http://schemas.microsoft.com/office/drawing/2014/main" id="{C54143F1-24A3-4250-8F45-8EE5A9D323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056" y="1189038"/>
            <a:ext cx="11613887" cy="5169856"/>
          </a:xfrm>
          <a:prstGeom prst="rect">
            <a:avLst/>
          </a:prstGeom>
        </p:spPr>
      </p:pic>
    </p:spTree>
    <p:extLst>
      <p:ext uri="{BB962C8B-B14F-4D97-AF65-F5344CB8AC3E}">
        <p14:creationId xmlns:p14="http://schemas.microsoft.com/office/powerpoint/2010/main" val="243378643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7" name="TextBox 6">
            <a:extLst>
              <a:ext uri="{FF2B5EF4-FFF2-40B4-BE49-F238E27FC236}">
                <a16:creationId xmlns:a16="http://schemas.microsoft.com/office/drawing/2014/main" id="{468556D4-05FA-498C-8ADA-D266191A84FC}"/>
              </a:ext>
            </a:extLst>
          </p:cNvPr>
          <p:cNvSpPr txBox="1"/>
          <p:nvPr/>
        </p:nvSpPr>
        <p:spPr>
          <a:xfrm>
            <a:off x="759012" y="960540"/>
            <a:ext cx="10253002" cy="794064"/>
          </a:xfrm>
          <a:prstGeom prst="rect">
            <a:avLst/>
          </a:prstGeom>
          <a:noFill/>
        </p:spPr>
        <p:txBody>
          <a:bodyPr wrap="squar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Azure Site Recovery Region to Region Failover</a:t>
            </a:r>
          </a:p>
        </p:txBody>
      </p:sp>
      <p:pic>
        <p:nvPicPr>
          <p:cNvPr id="31" name="Picture 30" descr="In this environment, the Source Environment (East US) has a storage account with two disks and a storage account cache asr with cache data. These interact with a VNet environment made up of an availability set of two Azure Virtual Machines, and a subnet. Data flows from here through the Cache data, and to the Target Environment (Central US) Storage account ASR disks. In the Target Environment, the VNet-asr is empty." title="Azure Site Recovery Region to Region Failove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9061" y="1754604"/>
            <a:ext cx="8772904" cy="4932091"/>
          </a:xfrm>
          <a:prstGeom prst="rect">
            <a:avLst/>
          </a:prstGeom>
        </p:spPr>
      </p:pic>
    </p:spTree>
    <p:extLst>
      <p:ext uri="{BB962C8B-B14F-4D97-AF65-F5344CB8AC3E}">
        <p14:creationId xmlns:p14="http://schemas.microsoft.com/office/powerpoint/2010/main" val="15224546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8" name="TextBox 7">
            <a:extLst>
              <a:ext uri="{FF2B5EF4-FFF2-40B4-BE49-F238E27FC236}">
                <a16:creationId xmlns:a16="http://schemas.microsoft.com/office/drawing/2014/main" id="{7B5BD514-1308-4101-9779-81C6F12E280A}"/>
              </a:ext>
            </a:extLst>
          </p:cNvPr>
          <p:cNvSpPr txBox="1"/>
          <p:nvPr/>
        </p:nvSpPr>
        <p:spPr>
          <a:xfrm>
            <a:off x="128947" y="2012424"/>
            <a:ext cx="3416133" cy="2443746"/>
          </a:xfrm>
          <a:prstGeom prst="rect">
            <a:avLst/>
          </a:prstGeom>
          <a:noFill/>
        </p:spPr>
        <p:txBody>
          <a:bodyPr wrap="squar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Azure Backup </a:t>
            </a:r>
          </a:p>
          <a:p>
            <a:pPr algn="ctr">
              <a:lnSpc>
                <a:spcPct val="90000"/>
              </a:lnSpc>
              <a:spcAft>
                <a:spcPts val="600"/>
              </a:spcAft>
            </a:pPr>
            <a:r>
              <a:rPr lang="en-US" sz="3600" dirty="0">
                <a:gradFill>
                  <a:gsLst>
                    <a:gs pos="2917">
                      <a:schemeClr val="tx1"/>
                    </a:gs>
                    <a:gs pos="30000">
                      <a:schemeClr val="tx1"/>
                    </a:gs>
                  </a:gsLst>
                  <a:lin ang="5400000" scaled="0"/>
                </a:gradFill>
              </a:rPr>
              <a:t>and</a:t>
            </a:r>
          </a:p>
          <a:p>
            <a:pPr algn="ctr">
              <a:lnSpc>
                <a:spcPct val="90000"/>
              </a:lnSpc>
              <a:spcAft>
                <a:spcPts val="600"/>
              </a:spcAft>
            </a:pPr>
            <a:r>
              <a:rPr lang="en-US" sz="3600" dirty="0">
                <a:gradFill>
                  <a:gsLst>
                    <a:gs pos="2917">
                      <a:schemeClr val="tx1"/>
                    </a:gs>
                    <a:gs pos="30000">
                      <a:schemeClr val="tx1"/>
                    </a:gs>
                  </a:gsLst>
                  <a:lin ang="5400000" scaled="0"/>
                </a:gradFill>
              </a:rPr>
              <a:t>Third Party Back Solutions</a:t>
            </a:r>
          </a:p>
        </p:txBody>
      </p:sp>
      <p:pic>
        <p:nvPicPr>
          <p:cNvPr id="5" name="Picture 4" descr="The Native Azure Backup Option one has an on-premises solution of one SharePoint and one SQL virtual machine that use an Azure backup server. On-premises uses the internet to upload to Azure Backup, which then downloads for App/Item-level restore.&#10;Option two has a solution of one SharePoint and one SQL virtual machine that use either a Commvault Simpana or VCC for Enterprise machine. This solution uses the internet to upload to Azure Storage (blob), which then downloads for App/Item-level restore." title="Azure Backup and third-party back solutions">
            <a:extLst>
              <a:ext uri="{FF2B5EF4-FFF2-40B4-BE49-F238E27FC236}">
                <a16:creationId xmlns:a16="http://schemas.microsoft.com/office/drawing/2014/main" id="{16E3A8C0-CAA2-4B1C-B7D3-4BFA6A6F4223}"/>
              </a:ext>
            </a:extLst>
          </p:cNvPr>
          <p:cNvPicPr/>
          <p:nvPr/>
        </p:nvPicPr>
        <p:blipFill>
          <a:blip r:embed="rId3"/>
          <a:stretch>
            <a:fillRect/>
          </a:stretch>
        </p:blipFill>
        <p:spPr>
          <a:xfrm>
            <a:off x="3685373" y="1118998"/>
            <a:ext cx="8099414" cy="5537834"/>
          </a:xfrm>
          <a:prstGeom prst="rect">
            <a:avLst/>
          </a:prstGeom>
        </p:spPr>
      </p:pic>
    </p:spTree>
    <p:extLst>
      <p:ext uri="{BB962C8B-B14F-4D97-AF65-F5344CB8AC3E}">
        <p14:creationId xmlns:p14="http://schemas.microsoft.com/office/powerpoint/2010/main" val="15444325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641922310"/>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43423"/>
            <a:ext cx="11437914" cy="4727448"/>
          </a:xfrm>
          <a:prstGeom prst="rect">
            <a:avLst/>
          </a:prstGeom>
          <a:noFill/>
        </p:spPr>
        <p:txBody>
          <a:bodyPr wrap="square" lIns="182880" tIns="146304" rIns="182880" bIns="146304" rtlCol="0">
            <a:spAutoFit/>
          </a:bodyPr>
          <a:lstStyle/>
          <a:p>
            <a:r>
              <a:rPr lang="en-US" sz="2400" dirty="0"/>
              <a:t>In this whiteboard design session, you will work in a group to design a solution using Azure business continuity and disaster recovery (BCDR) technologies. Your solution will consider three different types of environments. The first will consist of on-premises VMs running applications that will be migrated to Azure IaaS. Next, Azure IaaS applications that need to be failed over from either on-premises to Azure, or between two Azure Regions. Finally, the use of automated failover technologies built into Azure PaaS services, App Service, and SQL Database will be used for PaaS applications.</a:t>
            </a:r>
          </a:p>
          <a:p>
            <a:endParaRPr lang="en-US" sz="2400" dirty="0"/>
          </a:p>
          <a:p>
            <a:r>
              <a:rPr lang="en-US" sz="2400" dirty="0"/>
              <a:t>At the end of this whiteboard design session, you will be better able to design a solution that leverages various Azure technologies together to build a complex and robust IaaS BCDR plan.</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003290DB-A36F-445A-9FE5-4F40BFF51C4F}"/>
              </a:ext>
            </a:extLst>
          </p:cNvPr>
          <p:cNvSpPr>
            <a:spLocks noGrp="1"/>
          </p:cNvSpPr>
          <p:nvPr>
            <p:ph type="body" sz="quarter" idx="10"/>
          </p:nvPr>
        </p:nvSpPr>
        <p:spPr>
          <a:xfrm>
            <a:off x="269239" y="1189177"/>
            <a:ext cx="11653523" cy="3619452"/>
          </a:xfrm>
        </p:spPr>
        <p:txBody>
          <a:bodyPr/>
          <a:lstStyle/>
          <a:p>
            <a:pPr lvl="0"/>
            <a:r>
              <a:rPr lang="en-US" sz="3600" dirty="0">
                <a:latin typeface="+mn-lt"/>
              </a:rPr>
              <a:t>Naomi Sharp, VP of Datacenters</a:t>
            </a:r>
          </a:p>
          <a:p>
            <a:pPr lvl="0"/>
            <a:r>
              <a:rPr lang="en-US" sz="3600" dirty="0">
                <a:latin typeface="+mn-lt"/>
              </a:rPr>
              <a:t>Adam Brooks, Directory of Continuity of Business (COB)</a:t>
            </a:r>
          </a:p>
          <a:p>
            <a:pPr lvl="0"/>
            <a:r>
              <a:rPr lang="en-US" sz="3600" dirty="0">
                <a:latin typeface="+mn-lt"/>
              </a:rPr>
              <a:t>Database Architects / Administrators Management</a:t>
            </a:r>
          </a:p>
          <a:p>
            <a:pPr lvl="0"/>
            <a:r>
              <a:rPr lang="en-US" sz="3600" dirty="0">
                <a:latin typeface="+mn-lt"/>
              </a:rPr>
              <a:t>Application Owners and Services Managers</a:t>
            </a:r>
          </a:p>
          <a:p>
            <a:r>
              <a:rPr lang="en-US" sz="3600" dirty="0">
                <a:latin typeface="+mn-lt"/>
              </a:rPr>
              <a:t>Infrastructure, Virtualization, Storage and Networking Teams</a:t>
            </a: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Text Placeholder 4">
            <a:extLst>
              <a:ext uri="{FF2B5EF4-FFF2-40B4-BE49-F238E27FC236}">
                <a16:creationId xmlns:a16="http://schemas.microsoft.com/office/drawing/2014/main" id="{7CFA3E6A-1EE7-4022-87CB-98AD2CF7D150}"/>
              </a:ext>
            </a:extLst>
          </p:cNvPr>
          <p:cNvSpPr>
            <a:spLocks noGrp="1"/>
          </p:cNvSpPr>
          <p:nvPr>
            <p:ph type="body" sz="quarter" idx="10"/>
          </p:nvPr>
        </p:nvSpPr>
        <p:spPr>
          <a:xfrm>
            <a:off x="271557" y="1065920"/>
            <a:ext cx="11653523" cy="4690515"/>
          </a:xfrm>
        </p:spPr>
        <p:txBody>
          <a:bodyPr/>
          <a:lstStyle/>
          <a:p>
            <a:pPr marL="0" indent="0">
              <a:buNone/>
            </a:pPr>
            <a:r>
              <a:rPr lang="en-US" sz="3600" dirty="0"/>
              <a:t>Azure Regions</a:t>
            </a:r>
          </a:p>
          <a:p>
            <a:pPr lvl="1"/>
            <a:r>
              <a:rPr lang="en-US" sz="2800" dirty="0"/>
              <a:t>North America: East US2, Central US</a:t>
            </a:r>
          </a:p>
          <a:p>
            <a:pPr lvl="1"/>
            <a:r>
              <a:rPr lang="en-US" sz="2800" dirty="0"/>
              <a:t>Europe: UK West, UK South</a:t>
            </a:r>
          </a:p>
          <a:p>
            <a:pPr lvl="1"/>
            <a:r>
              <a:rPr lang="en-US" sz="2800" dirty="0"/>
              <a:t>Australia: Australia East, Australia Southeast </a:t>
            </a:r>
          </a:p>
          <a:p>
            <a:pPr lvl="1"/>
            <a:r>
              <a:rPr lang="en-US" sz="2800" dirty="0"/>
              <a:t>These regions are closest to the locations of their current operations and datacenters.</a:t>
            </a:r>
          </a:p>
          <a:p>
            <a:pPr lvl="1"/>
            <a:r>
              <a:rPr lang="en-US" sz="2800" dirty="0"/>
              <a:t>Each of these regions are considered “Region Pairs”.</a:t>
            </a:r>
          </a:p>
          <a:p>
            <a:pPr lvl="1"/>
            <a:r>
              <a:rPr lang="en-US" sz="2800" dirty="0"/>
              <a:t>Miami, London and Sydney all support ExpressRoute, so this will be implemented along with the Premium SKU so all regions can see each other.</a:t>
            </a: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Text Placeholder 4">
            <a:extLst>
              <a:ext uri="{FF2B5EF4-FFF2-40B4-BE49-F238E27FC236}">
                <a16:creationId xmlns:a16="http://schemas.microsoft.com/office/drawing/2014/main" id="{7CFA3E6A-1EE7-4022-87CB-98AD2CF7D150}"/>
              </a:ext>
            </a:extLst>
          </p:cNvPr>
          <p:cNvSpPr>
            <a:spLocks noGrp="1"/>
          </p:cNvSpPr>
          <p:nvPr>
            <p:ph type="body" sz="quarter" idx="10"/>
          </p:nvPr>
        </p:nvSpPr>
        <p:spPr>
          <a:xfrm>
            <a:off x="271557" y="1084877"/>
            <a:ext cx="11653523" cy="5392245"/>
          </a:xfrm>
        </p:spPr>
        <p:txBody>
          <a:bodyPr/>
          <a:lstStyle/>
          <a:p>
            <a:pPr marL="0" indent="0">
              <a:buNone/>
            </a:pPr>
            <a:r>
              <a:rPr lang="en-US" sz="3600" dirty="0"/>
              <a:t>Backup</a:t>
            </a:r>
          </a:p>
          <a:p>
            <a:pPr lvl="2"/>
            <a:r>
              <a:rPr lang="en-US" sz="2400" dirty="0"/>
              <a:t>Many third-party solutions are compatible using Azure as a DR target with installable solutions also available via the Azure Marketplace.</a:t>
            </a:r>
          </a:p>
          <a:p>
            <a:pPr lvl="2"/>
            <a:r>
              <a:rPr lang="en-US" sz="2400" dirty="0"/>
              <a:t>Customers to use extend their investment to the cloud and backup VMs that are running in Azure.</a:t>
            </a:r>
          </a:p>
          <a:p>
            <a:pPr lvl="2"/>
            <a:r>
              <a:rPr lang="en-US" sz="2400" dirty="0"/>
              <a:t>Move from tapes to the cloud for archive.</a:t>
            </a:r>
          </a:p>
          <a:p>
            <a:pPr marL="0" indent="0">
              <a:buNone/>
            </a:pPr>
            <a:r>
              <a:rPr lang="en-US" sz="3600" dirty="0"/>
              <a:t>Deployments</a:t>
            </a:r>
          </a:p>
          <a:p>
            <a:pPr lvl="2"/>
            <a:r>
              <a:rPr lang="en-US" sz="2400" dirty="0"/>
              <a:t>IaaS: These deployments will be backed up using an Azure implementation of their third-party backup.</a:t>
            </a:r>
          </a:p>
          <a:p>
            <a:pPr lvl="2"/>
            <a:r>
              <a:rPr lang="en-US" sz="2400" dirty="0"/>
              <a:t>PaaS: Azure App Service and SQL Database have built in Backup services that must be implemented.</a:t>
            </a:r>
          </a:p>
          <a:p>
            <a:pPr lvl="2"/>
            <a:r>
              <a:rPr lang="en-US" sz="2400" dirty="0"/>
              <a:t>Robust solutions, but their features are dependent upon the select and SKUs that CI selects during the provisioning of these services.</a:t>
            </a:r>
          </a:p>
        </p:txBody>
      </p:sp>
    </p:spTree>
    <p:extLst>
      <p:ext uri="{BB962C8B-B14F-4D97-AF65-F5344CB8AC3E}">
        <p14:creationId xmlns:p14="http://schemas.microsoft.com/office/powerpoint/2010/main" val="19718907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rPr>
              <a:t>Preferred solution</a:t>
            </a:r>
            <a:endParaRPr lang="en-US" sz="4400" dirty="0">
              <a:solidFill>
                <a:schemeClr val="tx1"/>
              </a:solidFill>
              <a:latin typeface="Segoe UI" panose="020B0502040204020203" pitchFamily="34" charset="0"/>
            </a:endParaRPr>
          </a:p>
        </p:txBody>
      </p:sp>
      <p:sp>
        <p:nvSpPr>
          <p:cNvPr id="4" name="Text Placeholder 4">
            <a:extLst>
              <a:ext uri="{FF2B5EF4-FFF2-40B4-BE49-F238E27FC236}">
                <a16:creationId xmlns:a16="http://schemas.microsoft.com/office/drawing/2014/main" id="{7CFA3E6A-1EE7-4022-87CB-98AD2CF7D150}"/>
              </a:ext>
            </a:extLst>
          </p:cNvPr>
          <p:cNvSpPr>
            <a:spLocks noGrp="1"/>
          </p:cNvSpPr>
          <p:nvPr>
            <p:ph type="body" sz="quarter" idx="10"/>
          </p:nvPr>
        </p:nvSpPr>
        <p:spPr>
          <a:xfrm>
            <a:off x="271557" y="1124535"/>
            <a:ext cx="11653523" cy="2794611"/>
          </a:xfrm>
        </p:spPr>
        <p:txBody>
          <a:bodyPr/>
          <a:lstStyle/>
          <a:p>
            <a:pPr marL="0" indent="0">
              <a:buNone/>
            </a:pPr>
            <a:r>
              <a:rPr lang="en-US" sz="3600" dirty="0"/>
              <a:t>Disaster Recovery</a:t>
            </a:r>
          </a:p>
          <a:p>
            <a:pPr lvl="2"/>
            <a:r>
              <a:rPr lang="en-US" sz="2800" dirty="0"/>
              <a:t>Azure Site Recovery will be the primary BCDR Servers that is used for DR by CI.</a:t>
            </a:r>
          </a:p>
          <a:p>
            <a:pPr lvl="2"/>
            <a:r>
              <a:rPr lang="en-US" sz="2800" dirty="0"/>
              <a:t>The service will be used as a Migration Tool as well as a COB tool for failovers between either on-premise Hyper-V implementations or between two Azure Regions for IaaS deployments.</a:t>
            </a:r>
          </a:p>
        </p:txBody>
      </p:sp>
    </p:spTree>
    <p:extLst>
      <p:ext uri="{BB962C8B-B14F-4D97-AF65-F5344CB8AC3E}">
        <p14:creationId xmlns:p14="http://schemas.microsoft.com/office/powerpoint/2010/main" val="5610071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HA &amp; BCDR solution: Workgroup Applications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E28EDA45-933E-4B85-A0FB-C545307C4490}"/>
              </a:ext>
            </a:extLst>
          </p:cNvPr>
          <p:cNvSpPr>
            <a:spLocks noGrp="1"/>
          </p:cNvSpPr>
          <p:nvPr>
            <p:ph type="body" sz="quarter" idx="10"/>
          </p:nvPr>
        </p:nvSpPr>
        <p:spPr>
          <a:xfrm>
            <a:off x="271557" y="1285367"/>
            <a:ext cx="11653523" cy="4727448"/>
          </a:xfrm>
        </p:spPr>
        <p:txBody>
          <a:bodyPr/>
          <a:lstStyle/>
          <a:p>
            <a:pPr marL="0" indent="0">
              <a:buNone/>
            </a:pPr>
            <a:r>
              <a:rPr lang="en-US" sz="3600" dirty="0"/>
              <a:t>Solution Overview</a:t>
            </a:r>
          </a:p>
          <a:p>
            <a:pPr lvl="1"/>
            <a:r>
              <a:rPr lang="en-US" sz="2800" dirty="0"/>
              <a:t>Azure Site Recovery will be used to migrate the VMs to Azure.</a:t>
            </a:r>
          </a:p>
          <a:p>
            <a:endParaRPr lang="en-US" sz="2800" dirty="0"/>
          </a:p>
          <a:p>
            <a:pPr marL="0" indent="0">
              <a:buNone/>
            </a:pPr>
            <a:r>
              <a:rPr lang="en-US" sz="3600" dirty="0"/>
              <a:t>DR Implementation</a:t>
            </a:r>
          </a:p>
          <a:p>
            <a:pPr lvl="1"/>
            <a:r>
              <a:rPr lang="en-US" sz="2800" dirty="0"/>
              <a:t>Once VMs are in Azure IaaS, they will be setup for Azure Region to Region failover using ASR.</a:t>
            </a:r>
          </a:p>
          <a:p>
            <a:endParaRPr lang="en-US" sz="2800" dirty="0"/>
          </a:p>
          <a:p>
            <a:pPr marL="0" indent="0">
              <a:buNone/>
            </a:pPr>
            <a:r>
              <a:rPr lang="en-US" sz="3600" dirty="0"/>
              <a:t>Backup</a:t>
            </a:r>
          </a:p>
          <a:p>
            <a:pPr lvl="1"/>
            <a:r>
              <a:rPr lang="en-US" sz="2800" dirty="0"/>
              <a:t>Third-party backup software implemented in Azure IaaS.</a:t>
            </a:r>
          </a:p>
        </p:txBody>
      </p:sp>
    </p:spTree>
    <p:extLst>
      <p:ext uri="{BB962C8B-B14F-4D97-AF65-F5344CB8AC3E}">
        <p14:creationId xmlns:p14="http://schemas.microsoft.com/office/powerpoint/2010/main" val="35316002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6160" y="1633406"/>
            <a:ext cx="11160988" cy="899665"/>
          </a:xfrm>
        </p:spPr>
        <p:txBody>
          <a:bodyPr>
            <a:normAutofit fontScale="90000"/>
          </a:bodyPr>
          <a:lstStyle/>
          <a:p>
            <a:pPr algn="ctr"/>
            <a:r>
              <a:rPr lang="en-US" sz="4000" dirty="0">
                <a:solidFill>
                  <a:schemeClr val="tx1"/>
                </a:solidFill>
                <a:cs typeface="Segoe UI" panose="020B0502040204020203" pitchFamily="34" charset="0"/>
              </a:rPr>
              <a:t>Work Group Applications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The Azure IaaS failover region-to-region solution has on-premises, azure platform, and secondary region sections. On-premises has a hyper-v host and a linux on-premises virtual machine. Azure Platform uses Azure Site Recovery. The secondary region has an on-premises Linux VM as well." title="Azure IaaS failover region to region solution">
            <a:extLst>
              <a:ext uri="{FF2B5EF4-FFF2-40B4-BE49-F238E27FC236}">
                <a16:creationId xmlns:a16="http://schemas.microsoft.com/office/drawing/2014/main" id="{A8A1C5EC-BB60-4818-8E31-DC8F198C9BB0}"/>
              </a:ext>
            </a:extLst>
          </p:cNvPr>
          <p:cNvPicPr/>
          <p:nvPr/>
        </p:nvPicPr>
        <p:blipFill>
          <a:blip r:embed="rId3"/>
          <a:stretch>
            <a:fillRect/>
          </a:stretch>
        </p:blipFill>
        <p:spPr>
          <a:xfrm>
            <a:off x="576691" y="2421641"/>
            <a:ext cx="11120457" cy="4003840"/>
          </a:xfrm>
          <a:prstGeom prst="rect">
            <a:avLst/>
          </a:prstGeom>
        </p:spPr>
      </p:pic>
      <p:sp>
        <p:nvSpPr>
          <p:cNvPr id="4" name="Title 1"/>
          <p:cNvSpPr txBox="1">
            <a:spLocks/>
          </p:cNvSpPr>
          <p:nvPr/>
        </p:nvSpPr>
        <p:spPr>
          <a:xfrm>
            <a:off x="308999" y="188992"/>
            <a:ext cx="11655840" cy="899665"/>
          </a:xfrm>
          <a:prstGeom prst="rect">
            <a:avLst/>
          </a:prstGeom>
        </p:spPr>
        <p:txBody>
          <a:bodyPr vert="horz" wrap="square" lIns="146304" tIns="91440" rIns="146304" bIns="91440" rtlCol="0" anchor="t">
            <a:normAutofit fontScale="97500"/>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600" dirty="0">
                <a:solidFill>
                  <a:schemeClr val="tx1"/>
                </a:solidFill>
              </a:rPr>
              <a:t>Preferred solution</a:t>
            </a:r>
            <a:endParaRPr lang="en-US" sz="4600"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30089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HA &amp; BCDR solution: Enterprise </a:t>
            </a:r>
            <a:r>
              <a:rPr lang="en-US" sz="4900" dirty="0">
                <a:solidFill>
                  <a:schemeClr val="tx1"/>
                </a:solidFill>
                <a:cs typeface="Segoe UI" panose="020B0502040204020203" pitchFamily="34" charset="0"/>
              </a:rPr>
              <a:t>Applications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Text Placeholder 4">
            <a:extLst>
              <a:ext uri="{FF2B5EF4-FFF2-40B4-BE49-F238E27FC236}">
                <a16:creationId xmlns:a16="http://schemas.microsoft.com/office/drawing/2014/main" id="{5CCF6928-4EDB-40B0-8F76-C5065AF5FFBE}"/>
              </a:ext>
            </a:extLst>
          </p:cNvPr>
          <p:cNvSpPr>
            <a:spLocks noGrp="1"/>
          </p:cNvSpPr>
          <p:nvPr>
            <p:ph type="body" sz="quarter" idx="10"/>
          </p:nvPr>
        </p:nvSpPr>
        <p:spPr>
          <a:xfrm>
            <a:off x="269240" y="1071520"/>
            <a:ext cx="11653523" cy="5656933"/>
          </a:xfrm>
        </p:spPr>
        <p:txBody>
          <a:bodyPr/>
          <a:lstStyle/>
          <a:p>
            <a:pPr marL="0" indent="0">
              <a:buNone/>
            </a:pPr>
            <a:r>
              <a:rPr lang="en-US" sz="3600" dirty="0"/>
              <a:t>Solution Overview</a:t>
            </a:r>
          </a:p>
          <a:p>
            <a:pPr lvl="1"/>
            <a:r>
              <a:rPr lang="en-US" sz="2800" dirty="0"/>
              <a:t>Azure IaaS</a:t>
            </a:r>
          </a:p>
          <a:p>
            <a:pPr lvl="1"/>
            <a:r>
              <a:rPr lang="en-US" sz="2800" dirty="0"/>
              <a:t>Traffic Manager</a:t>
            </a:r>
          </a:p>
          <a:p>
            <a:pPr lvl="1"/>
            <a:r>
              <a:rPr lang="en-US" sz="2800" dirty="0"/>
              <a:t>ASR will be used to migrate the VMs to Azure and protect Region to Region.</a:t>
            </a:r>
          </a:p>
          <a:p>
            <a:pPr lvl="1"/>
            <a:r>
              <a:rPr lang="en-US" sz="2800" dirty="0"/>
              <a:t>For Applications remaining on-premises ASR will be used as a DR target with a failover and failback to Hyper-V.</a:t>
            </a:r>
          </a:p>
          <a:p>
            <a:endParaRPr lang="en-US" sz="2800" dirty="0"/>
          </a:p>
          <a:p>
            <a:pPr marL="0" indent="0">
              <a:buNone/>
            </a:pPr>
            <a:r>
              <a:rPr lang="en-US" sz="3600" dirty="0"/>
              <a:t>Backup</a:t>
            </a:r>
          </a:p>
          <a:p>
            <a:pPr lvl="1"/>
            <a:r>
              <a:rPr lang="en-US" sz="2800" dirty="0"/>
              <a:t>Third-party backup software implemented in Azure IaaS.</a:t>
            </a:r>
            <a:endParaRPr lang="en-US" dirty="0"/>
          </a:p>
          <a:p>
            <a:endParaRPr lang="en-US" sz="3600" dirty="0"/>
          </a:p>
        </p:txBody>
      </p:sp>
    </p:spTree>
    <p:extLst>
      <p:ext uri="{BB962C8B-B14F-4D97-AF65-F5344CB8AC3E}">
        <p14:creationId xmlns:p14="http://schemas.microsoft.com/office/powerpoint/2010/main" val="41852290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774978" cy="899665"/>
          </a:xfrm>
        </p:spPr>
        <p:txBody>
          <a:bodyPr>
            <a:normAutofit fontScale="90000"/>
          </a:bodyPr>
          <a:lstStyle/>
          <a:p>
            <a:r>
              <a:rPr lang="en-US" sz="4900" dirty="0">
                <a:solidFill>
                  <a:schemeClr val="tx1"/>
                </a:solidFill>
              </a:rPr>
              <a:t>HA &amp; BCDR solution: Enterprise Applications - </a:t>
            </a:r>
            <a:r>
              <a:rPr lang="en-US" sz="4900" dirty="0">
                <a:solidFill>
                  <a:schemeClr val="tx1"/>
                </a:solidFill>
                <a:cs typeface="Segoe UI" panose="020B0502040204020203" pitchFamily="34" charset="0"/>
              </a:rPr>
              <a:t>cont.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E28EDA45-933E-4B85-A0FB-C545307C4490}"/>
              </a:ext>
            </a:extLst>
          </p:cNvPr>
          <p:cNvSpPr>
            <a:spLocks noGrp="1"/>
          </p:cNvSpPr>
          <p:nvPr>
            <p:ph type="body" sz="quarter" idx="10"/>
          </p:nvPr>
        </p:nvSpPr>
        <p:spPr>
          <a:xfrm>
            <a:off x="54592" y="1108310"/>
            <a:ext cx="11868172" cy="5366662"/>
          </a:xfrm>
        </p:spPr>
        <p:txBody>
          <a:bodyPr/>
          <a:lstStyle/>
          <a:p>
            <a:pPr marL="0" indent="0">
              <a:buNone/>
            </a:pPr>
            <a:r>
              <a:rPr lang="en-US" sz="3600" dirty="0"/>
              <a:t>Region to Region Failover Implementation:</a:t>
            </a:r>
          </a:p>
          <a:p>
            <a:pPr lvl="1"/>
            <a:r>
              <a:rPr lang="en-US" sz="2800" dirty="0"/>
              <a:t>Migration to Azure be completed using a combination of Azure Site Recovery and SQL Always On Availability Groups.</a:t>
            </a:r>
          </a:p>
          <a:p>
            <a:pPr lvl="1"/>
            <a:r>
              <a:rPr lang="en-US" sz="2800" dirty="0"/>
              <a:t>First the AOG will be extended to have Asynchronous replicas running in an Azure Virtual Network over the ExpressRoute Circuit.</a:t>
            </a:r>
          </a:p>
          <a:p>
            <a:pPr lvl="1"/>
            <a:r>
              <a:rPr lang="en-US" sz="2800" dirty="0"/>
              <a:t>During the Failover for the migration the Asynchronous side of the AOG will be made a Synchronous replica and then a planned failover will make one of the Azure nodes the primary replica.</a:t>
            </a:r>
          </a:p>
          <a:p>
            <a:pPr lvl="1"/>
            <a:r>
              <a:rPr lang="en-US" sz="2800" dirty="0"/>
              <a:t>Once this is completed then ASR will be used to failover the Web tier to Azure and migration completed using the Azure portal.</a:t>
            </a:r>
          </a:p>
          <a:p>
            <a:pPr lvl="1"/>
            <a:r>
              <a:rPr lang="en-US" sz="2800" dirty="0"/>
              <a:t>Once migrated to Azure, the application will be re-protected to failover to the region pair that is assigned to their area of the world.</a:t>
            </a:r>
          </a:p>
        </p:txBody>
      </p:sp>
    </p:spTree>
    <p:extLst>
      <p:ext uri="{BB962C8B-B14F-4D97-AF65-F5344CB8AC3E}">
        <p14:creationId xmlns:p14="http://schemas.microsoft.com/office/powerpoint/2010/main" val="32998818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0751B1D-8901-45AA-AE67-1FA8D17D6863}"/>
              </a:ext>
            </a:extLst>
          </p:cNvPr>
          <p:cNvSpPr>
            <a:spLocks noGrp="1"/>
          </p:cNvSpPr>
          <p:nvPr>
            <p:ph type="title"/>
          </p:nvPr>
        </p:nvSpPr>
        <p:spPr>
          <a:xfrm>
            <a:off x="269240" y="289511"/>
            <a:ext cx="11774978" cy="899665"/>
          </a:xfrm>
        </p:spPr>
        <p:txBody>
          <a:bodyPr>
            <a:normAutofit fontScale="90000"/>
          </a:bodyPr>
          <a:lstStyle/>
          <a:p>
            <a:r>
              <a:rPr lang="en-US" sz="4900" dirty="0">
                <a:solidFill>
                  <a:schemeClr val="tx1"/>
                </a:solidFill>
              </a:rPr>
              <a:t>HA &amp; BCDR solution: Enterprise Applications - </a:t>
            </a:r>
            <a:r>
              <a:rPr lang="en-US" sz="4900" dirty="0">
                <a:solidFill>
                  <a:schemeClr val="tx1"/>
                </a:solidFill>
                <a:cs typeface="Segoe UI" panose="020B0502040204020203" pitchFamily="34" charset="0"/>
              </a:rPr>
              <a:t>cont.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E28EDA45-933E-4B85-A0FB-C545307C4490}"/>
              </a:ext>
            </a:extLst>
          </p:cNvPr>
          <p:cNvSpPr>
            <a:spLocks noGrp="1"/>
          </p:cNvSpPr>
          <p:nvPr>
            <p:ph type="body" sz="quarter" idx="10"/>
          </p:nvPr>
        </p:nvSpPr>
        <p:spPr>
          <a:xfrm>
            <a:off x="54592" y="958255"/>
            <a:ext cx="11868172" cy="5748497"/>
          </a:xfrm>
        </p:spPr>
        <p:txBody>
          <a:bodyPr/>
          <a:lstStyle/>
          <a:p>
            <a:pPr marL="0" indent="0">
              <a:buNone/>
            </a:pPr>
            <a:r>
              <a:rPr lang="en-US" sz="3600" dirty="0"/>
              <a:t>Azure Automation</a:t>
            </a:r>
          </a:p>
          <a:p>
            <a:pPr lvl="1"/>
            <a:r>
              <a:rPr lang="en-US" sz="2400" dirty="0"/>
              <a:t>Runbooks will need to be written to support these failovers as they are complex and must be done in the proper sequence.</a:t>
            </a:r>
          </a:p>
          <a:p>
            <a:pPr lvl="1"/>
            <a:r>
              <a:rPr lang="en-US" sz="2400" dirty="0"/>
              <a:t>Using Runbooks will allow for single click failovers in both direction and won’t involve any manual steps.</a:t>
            </a:r>
          </a:p>
          <a:p>
            <a:pPr marL="0" indent="0">
              <a:buNone/>
            </a:pPr>
            <a:r>
              <a:rPr lang="en-US" sz="3600" dirty="0"/>
              <a:t>IaaS Configurations</a:t>
            </a:r>
          </a:p>
          <a:p>
            <a:pPr lvl="1"/>
            <a:r>
              <a:rPr lang="en-US" sz="2400" dirty="0"/>
              <a:t>Managed Disks, Availability Sets and Premium disks</a:t>
            </a:r>
          </a:p>
          <a:p>
            <a:pPr lvl="1"/>
            <a:r>
              <a:rPr lang="en-US" sz="2400" dirty="0"/>
              <a:t>99.95% SLA </a:t>
            </a:r>
          </a:p>
          <a:p>
            <a:pPr lvl="1"/>
            <a:r>
              <a:rPr lang="en-US" sz="2400" dirty="0"/>
              <a:t>Internal Load balancer will also be used in front of the SQL Always On nodes that are running in Azure.</a:t>
            </a:r>
          </a:p>
          <a:p>
            <a:pPr marL="0" indent="0">
              <a:buNone/>
            </a:pPr>
            <a:r>
              <a:rPr lang="en-US" sz="3600" dirty="0"/>
              <a:t>Traffic Manager</a:t>
            </a:r>
          </a:p>
          <a:p>
            <a:pPr lvl="1"/>
            <a:r>
              <a:rPr lang="en-US" sz="2400" dirty="0"/>
              <a:t>Priority traffic-routing method</a:t>
            </a:r>
          </a:p>
          <a:p>
            <a:pPr lvl="1"/>
            <a:endParaRPr lang="en-US" sz="2032" dirty="0"/>
          </a:p>
        </p:txBody>
      </p:sp>
    </p:spTree>
    <p:extLst>
      <p:ext uri="{BB962C8B-B14F-4D97-AF65-F5344CB8AC3E}">
        <p14:creationId xmlns:p14="http://schemas.microsoft.com/office/powerpoint/2010/main" val="29464881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HA &amp; BCDR solution: </a:t>
            </a:r>
            <a:r>
              <a:rPr lang="en-US" sz="4900" dirty="0">
                <a:solidFill>
                  <a:schemeClr val="tx1"/>
                </a:solidFill>
                <a:cs typeface="Segoe UI" panose="020B0502040204020203" pitchFamily="34" charset="0"/>
              </a:rPr>
              <a:t>Enterprise Applications</a:t>
            </a:r>
            <a:br>
              <a:rPr lang="en-US" sz="4900" dirty="0">
                <a:solidFill>
                  <a:schemeClr val="tx1"/>
                </a:solidFill>
                <a:cs typeface="Segoe UI" panose="020B0502040204020203" pitchFamily="34" charset="0"/>
              </a:rPr>
            </a:br>
            <a:r>
              <a:rPr lang="en-US" sz="3100" dirty="0">
                <a:solidFill>
                  <a:schemeClr val="tx1"/>
                </a:solidFill>
                <a:cs typeface="Segoe UI" panose="020B0502040204020203" pitchFamily="34" charset="0"/>
              </a:rPr>
              <a:t>Azure Region to Region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grpSp>
        <p:nvGrpSpPr>
          <p:cNvPr id="4" name="Group 3" descr="Diagram of the HA &amp; BCDR solution: Enterprise Applications preferred solution.&#10;&#10;Two VNETs are shown connected to each other using a VNET Peering.  Each of these VNETs are located in differnet Azure Regions.  There are three subnets for each of these networks.  WEB, DATA, AD.  There are two WEB VMs, two SQL VMS and one Domain Controller VM in the Primary Region.  In the Secondary Region there are two SQL VMs and two WEB VMs with red cross marks through them showing that they are offline.&#10;&#10;There is a on-premises location connected to the primary region using ExpressRoute.  A cloud representing the internet points to a traffic manager which is in front of both regions and connected to WEB VMs for the applciation.&#10;" title="Enterprise Applications">
            <a:extLst>
              <a:ext uri="{FF2B5EF4-FFF2-40B4-BE49-F238E27FC236}">
                <a16:creationId xmlns:a16="http://schemas.microsoft.com/office/drawing/2014/main" id="{CC12C14C-6C3E-4339-91B9-08C9E6F2A037}"/>
              </a:ext>
            </a:extLst>
          </p:cNvPr>
          <p:cNvGrpSpPr/>
          <p:nvPr/>
        </p:nvGrpSpPr>
        <p:grpSpPr>
          <a:xfrm>
            <a:off x="1274224" y="1428570"/>
            <a:ext cx="9986113" cy="5340559"/>
            <a:chOff x="1274224" y="1428570"/>
            <a:chExt cx="9986113" cy="5340559"/>
          </a:xfrm>
        </p:grpSpPr>
        <p:pic>
          <p:nvPicPr>
            <p:cNvPr id="11" name="Picture 10" descr="&#10;Diagram of the HA &amp; BCDR solution: Enterprise Applications preferred solution.&#10;&#10;At this time, we are unable to capture all of the information in the diagram. Future versions of this course should address this.&#10;" title="Azure Region to Region preferred soluti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4224" y="1428570"/>
              <a:ext cx="9986113" cy="5340559"/>
            </a:xfrm>
            <a:prstGeom prst="rect">
              <a:avLst/>
            </a:prstGeom>
          </p:spPr>
        </p:pic>
        <p:pic>
          <p:nvPicPr>
            <p:cNvPr id="3" name="Picture 2">
              <a:extLst>
                <a:ext uri="{FF2B5EF4-FFF2-40B4-BE49-F238E27FC236}">
                  <a16:creationId xmlns:a16="http://schemas.microsoft.com/office/drawing/2014/main" id="{B377D7FB-99CB-4DF4-B746-33605AD356C3}"/>
                </a:ext>
              </a:extLst>
            </p:cNvPr>
            <p:cNvPicPr>
              <a:picLocks noChangeAspect="1"/>
            </p:cNvPicPr>
            <p:nvPr/>
          </p:nvPicPr>
          <p:blipFill>
            <a:blip r:embed="rId4"/>
            <a:stretch>
              <a:fillRect/>
            </a:stretch>
          </p:blipFill>
          <p:spPr>
            <a:xfrm>
              <a:off x="4897287" y="3959994"/>
              <a:ext cx="1357210" cy="258890"/>
            </a:xfrm>
            <a:prstGeom prst="rect">
              <a:avLst/>
            </a:prstGeom>
          </p:spPr>
        </p:pic>
      </p:grpSp>
    </p:spTree>
    <p:extLst>
      <p:ext uri="{BB962C8B-B14F-4D97-AF65-F5344CB8AC3E}">
        <p14:creationId xmlns:p14="http://schemas.microsoft.com/office/powerpoint/2010/main" val="12260867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B0E6899-063C-49ED-9DA8-13F90B1C4075}"/>
              </a:ext>
            </a:extLst>
          </p:cNvPr>
          <p:cNvSpPr>
            <a:spLocks noGrp="1"/>
          </p:cNvSpPr>
          <p:nvPr>
            <p:ph type="title"/>
          </p:nvPr>
        </p:nvSpPr>
        <p:spPr>
          <a:xfrm>
            <a:off x="269240" y="289511"/>
            <a:ext cx="11774978" cy="899665"/>
          </a:xfrm>
        </p:spPr>
        <p:txBody>
          <a:bodyPr>
            <a:normAutofit fontScale="90000"/>
          </a:bodyPr>
          <a:lstStyle/>
          <a:p>
            <a:r>
              <a:rPr lang="en-US" sz="4900" dirty="0">
                <a:solidFill>
                  <a:schemeClr val="tx1"/>
                </a:solidFill>
              </a:rPr>
              <a:t>HA &amp; BCDR solution: Enterprise Applications - </a:t>
            </a:r>
            <a:r>
              <a:rPr lang="en-US" sz="4900" dirty="0">
                <a:solidFill>
                  <a:schemeClr val="tx1"/>
                </a:solidFill>
                <a:cs typeface="Segoe UI" panose="020B0502040204020203" pitchFamily="34" charset="0"/>
              </a:rPr>
              <a:t>cont.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E28EDA45-933E-4B85-A0FB-C545307C4490}"/>
              </a:ext>
            </a:extLst>
          </p:cNvPr>
          <p:cNvSpPr>
            <a:spLocks noGrp="1"/>
          </p:cNvSpPr>
          <p:nvPr>
            <p:ph type="body" sz="quarter" idx="10"/>
          </p:nvPr>
        </p:nvSpPr>
        <p:spPr>
          <a:xfrm>
            <a:off x="269240" y="994822"/>
            <a:ext cx="11868172" cy="5767733"/>
          </a:xfrm>
        </p:spPr>
        <p:txBody>
          <a:bodyPr/>
          <a:lstStyle/>
          <a:p>
            <a:pPr marL="0" indent="0">
              <a:buNone/>
            </a:pPr>
            <a:r>
              <a:rPr lang="en-US" sz="3600" dirty="0"/>
              <a:t>On-premises to Azure Implementation:</a:t>
            </a:r>
          </a:p>
          <a:p>
            <a:pPr lvl="1"/>
            <a:r>
              <a:rPr lang="en-US" sz="2800" dirty="0"/>
              <a:t>AOG will be extended to have Asynchronous replicas running in an Azure Virtual Network over the ExpressRoute Circuit.</a:t>
            </a:r>
          </a:p>
          <a:p>
            <a:pPr lvl="1"/>
            <a:r>
              <a:rPr lang="en-US" sz="2800" dirty="0"/>
              <a:t>Azure Site Recovery will then be configured for a forced failover which will make one of the Asynchronous nodes in Azure a Synchronous replica and the primary replica.</a:t>
            </a:r>
          </a:p>
          <a:p>
            <a:pPr lvl="1"/>
            <a:r>
              <a:rPr lang="en-US" sz="2800" dirty="0"/>
              <a:t>ASR will be used to failover the Web tier to Azure.</a:t>
            </a:r>
          </a:p>
          <a:p>
            <a:pPr lvl="1"/>
            <a:r>
              <a:rPr lang="en-US" sz="2800" dirty="0"/>
              <a:t>Once the outage on-premises has been resolved and the SQL nodes are back online in the local datacenter a planned failover back using ASR will be executed.</a:t>
            </a:r>
          </a:p>
          <a:p>
            <a:pPr lvl="1"/>
            <a:r>
              <a:rPr lang="en-US" sz="2800" dirty="0"/>
              <a:t>First resuming data movement on the local nodes and once synchronized then a planned failover using ASR will assign a new primary replica locally and fail back the web tier.</a:t>
            </a:r>
          </a:p>
        </p:txBody>
      </p:sp>
    </p:spTree>
    <p:extLst>
      <p:ext uri="{BB962C8B-B14F-4D97-AF65-F5344CB8AC3E}">
        <p14:creationId xmlns:p14="http://schemas.microsoft.com/office/powerpoint/2010/main" val="22594685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HA &amp; BCDR solution: </a:t>
            </a:r>
            <a:r>
              <a:rPr lang="en-US" sz="4900" dirty="0">
                <a:solidFill>
                  <a:schemeClr val="tx1"/>
                </a:solidFill>
                <a:cs typeface="Segoe UI" panose="020B0502040204020203" pitchFamily="34" charset="0"/>
              </a:rPr>
              <a:t>Enterprise Applications</a:t>
            </a:r>
            <a:br>
              <a:rPr lang="en-US" sz="4900" dirty="0">
                <a:solidFill>
                  <a:schemeClr val="tx1"/>
                </a:solidFill>
                <a:cs typeface="Segoe UI" panose="020B0502040204020203" pitchFamily="34" charset="0"/>
              </a:rPr>
            </a:br>
            <a:r>
              <a:rPr lang="en-US" sz="3600" dirty="0">
                <a:solidFill>
                  <a:schemeClr val="tx1"/>
                </a:solidFill>
                <a:cs typeface="Segoe UI" panose="020B0502040204020203" pitchFamily="34" charset="0"/>
              </a:rPr>
              <a:t>On-premises to Azure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grpSp>
        <p:nvGrpSpPr>
          <p:cNvPr id="4" name="Group 3"/>
          <p:cNvGrpSpPr/>
          <p:nvPr/>
        </p:nvGrpSpPr>
        <p:grpSpPr>
          <a:xfrm>
            <a:off x="4975859" y="3779520"/>
            <a:ext cx="1002031" cy="640957"/>
            <a:chOff x="3200399" y="2007513"/>
            <a:chExt cx="1047136" cy="600164"/>
          </a:xfrm>
        </p:grpSpPr>
        <p:sp>
          <p:nvSpPr>
            <p:cNvPr id="5" name="Rectangle 4"/>
            <p:cNvSpPr/>
            <p:nvPr/>
          </p:nvSpPr>
          <p:spPr bwMode="auto">
            <a:xfrm>
              <a:off x="3200399" y="2119553"/>
              <a:ext cx="1047136" cy="376084"/>
            </a:xfrm>
            <a:prstGeom prst="rect">
              <a:avLst/>
            </a:prstGeom>
            <a:solidFill>
              <a:srgbClr val="9939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3274141" y="2007513"/>
              <a:ext cx="899651" cy="600164"/>
            </a:xfrm>
            <a:prstGeom prst="rect">
              <a:avLst/>
            </a:prstGeom>
            <a:noFill/>
          </p:spPr>
          <p:txBody>
            <a:bodyPr wrap="square" lIns="182880" tIns="146304" rIns="182880" bIns="146304" rtlCol="0">
              <a:spAutoFit/>
            </a:bodyPr>
            <a:lstStyle/>
            <a:p>
              <a:pPr algn="ctr">
                <a:lnSpc>
                  <a:spcPct val="90000"/>
                </a:lnSpc>
                <a:spcAft>
                  <a:spcPts val="600"/>
                </a:spcAft>
              </a:pPr>
              <a:r>
                <a:rPr lang="en-US" sz="1100" b="1" dirty="0">
                  <a:gradFill>
                    <a:gsLst>
                      <a:gs pos="2917">
                        <a:schemeClr val="tx1"/>
                      </a:gs>
                      <a:gs pos="30000">
                        <a:schemeClr val="tx1"/>
                      </a:gs>
                    </a:gsLst>
                    <a:lin ang="5400000" scaled="0"/>
                  </a:gradFill>
                </a:rPr>
                <a:t>Express Route</a:t>
              </a:r>
            </a:p>
          </p:txBody>
        </p:sp>
      </p:grpSp>
      <p:grpSp>
        <p:nvGrpSpPr>
          <p:cNvPr id="7" name="Group 6"/>
          <p:cNvGrpSpPr/>
          <p:nvPr/>
        </p:nvGrpSpPr>
        <p:grpSpPr>
          <a:xfrm>
            <a:off x="7086601" y="3820313"/>
            <a:ext cx="1213056" cy="600164"/>
            <a:chOff x="3016428" y="2021196"/>
            <a:chExt cx="1415078" cy="592880"/>
          </a:xfrm>
        </p:grpSpPr>
        <p:sp>
          <p:nvSpPr>
            <p:cNvPr id="8" name="Rectangle 7"/>
            <p:cNvSpPr/>
            <p:nvPr/>
          </p:nvSpPr>
          <p:spPr bwMode="auto">
            <a:xfrm>
              <a:off x="3200399" y="2119553"/>
              <a:ext cx="1047136" cy="376084"/>
            </a:xfrm>
            <a:prstGeom prst="rect">
              <a:avLst/>
            </a:prstGeom>
            <a:solidFill>
              <a:srgbClr val="9939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p:cNvSpPr txBox="1"/>
            <p:nvPr/>
          </p:nvSpPr>
          <p:spPr>
            <a:xfrm>
              <a:off x="3016428" y="2021196"/>
              <a:ext cx="1415078" cy="592880"/>
            </a:xfrm>
            <a:prstGeom prst="rect">
              <a:avLst/>
            </a:prstGeom>
            <a:noFill/>
          </p:spPr>
          <p:txBody>
            <a:bodyPr wrap="square" lIns="182880" tIns="146304" rIns="182880" bIns="146304" rtlCol="0">
              <a:spAutoFit/>
            </a:bodyPr>
            <a:lstStyle/>
            <a:p>
              <a:pPr algn="ctr">
                <a:lnSpc>
                  <a:spcPct val="90000"/>
                </a:lnSpc>
                <a:spcAft>
                  <a:spcPts val="600"/>
                </a:spcAft>
              </a:pPr>
              <a:r>
                <a:rPr lang="en-US" sz="1100" b="1" dirty="0">
                  <a:gradFill>
                    <a:gsLst>
                      <a:gs pos="2917">
                        <a:schemeClr val="tx1"/>
                      </a:gs>
                      <a:gs pos="30000">
                        <a:schemeClr val="tx1"/>
                      </a:gs>
                    </a:gsLst>
                    <a:lin ang="5400000" scaled="0"/>
                  </a:gradFill>
                </a:rPr>
                <a:t>SQL Cluster BCDRAOG</a:t>
              </a:r>
            </a:p>
          </p:txBody>
        </p:sp>
      </p:grpSp>
      <p:pic>
        <p:nvPicPr>
          <p:cNvPr id="10" name="Picture 9" descr="Diagram of the On-premises to Azure solution. &#10;&#10;Diagram of the HA &amp; BCDR solution: Enterprise Applications preferred solution.&#10;&#10;A VNet in the primary region is shown connected to the on-premises network via a ExpressRoute. There are three subnets for each of these networks.  WEB, DATA, AD.  There are two WEB VMs, two SQL VMS and one Domain Controller VM in the Primary Region.  In the on-premises network theere &#10;&#10;A cloud representing the internet points to a traffic manager which is in front of both regions and connected to WEB VMs for the applciation. n the Secondary Region there are two SQL VMs and two WEB VMs with red cross marks through them showing that they are offline.&#10;&#10;&#10;&#10;" title="On-premises to Azure soluti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3578" y="1383994"/>
            <a:ext cx="9547163" cy="5432007"/>
          </a:xfrm>
          <a:prstGeom prst="rect">
            <a:avLst/>
          </a:prstGeom>
        </p:spPr>
      </p:pic>
      <p:sp>
        <p:nvSpPr>
          <p:cNvPr id="13" name="TextBox 12">
            <a:extLst>
              <a:ext uri="{FF2B5EF4-FFF2-40B4-BE49-F238E27FC236}">
                <a16:creationId xmlns:a16="http://schemas.microsoft.com/office/drawing/2014/main" id="{8BC281F4-205C-4DBB-9745-A357FF5FA53D}"/>
              </a:ext>
            </a:extLst>
          </p:cNvPr>
          <p:cNvSpPr txBox="1"/>
          <p:nvPr/>
        </p:nvSpPr>
        <p:spPr>
          <a:xfrm>
            <a:off x="6857802" y="6306879"/>
            <a:ext cx="1445646" cy="261610"/>
          </a:xfrm>
          <a:prstGeom prst="rect">
            <a:avLst/>
          </a:prstGeom>
          <a:solidFill>
            <a:schemeClr val="tx1"/>
          </a:solidFill>
        </p:spPr>
        <p:txBody>
          <a:bodyPr wrap="square" rtlCol="0">
            <a:spAutoFit/>
          </a:bodyPr>
          <a:lstStyle/>
          <a:p>
            <a:r>
              <a:rPr lang="en-US" sz="1100" b="1" dirty="0">
                <a:solidFill>
                  <a:prstClr val="black"/>
                </a:solidFill>
                <a:latin typeface="Calibri" panose="020F0502020204030204"/>
              </a:rPr>
              <a:t>DATA 192.168.2.0/24</a:t>
            </a:r>
          </a:p>
        </p:txBody>
      </p:sp>
      <p:sp>
        <p:nvSpPr>
          <p:cNvPr id="14" name="TextBox 13">
            <a:extLst>
              <a:ext uri="{FF2B5EF4-FFF2-40B4-BE49-F238E27FC236}">
                <a16:creationId xmlns:a16="http://schemas.microsoft.com/office/drawing/2014/main" id="{4C5188B5-2D69-40DB-82DE-EC743EEF5D50}"/>
              </a:ext>
            </a:extLst>
          </p:cNvPr>
          <p:cNvSpPr txBox="1"/>
          <p:nvPr/>
        </p:nvSpPr>
        <p:spPr>
          <a:xfrm>
            <a:off x="9010575" y="6306879"/>
            <a:ext cx="1445646" cy="261610"/>
          </a:xfrm>
          <a:prstGeom prst="rect">
            <a:avLst/>
          </a:prstGeom>
          <a:solidFill>
            <a:schemeClr val="tx1"/>
          </a:solidFill>
        </p:spPr>
        <p:txBody>
          <a:bodyPr wrap="square" rtlCol="0">
            <a:spAutoFit/>
          </a:bodyPr>
          <a:lstStyle/>
          <a:p>
            <a:r>
              <a:rPr lang="en-US" sz="1100" b="1" dirty="0">
                <a:solidFill>
                  <a:prstClr val="black"/>
                </a:solidFill>
                <a:latin typeface="Calibri" panose="020F0502020204030204"/>
              </a:rPr>
              <a:t>AD 192.168.3.0/24</a:t>
            </a:r>
          </a:p>
        </p:txBody>
      </p:sp>
      <p:sp>
        <p:nvSpPr>
          <p:cNvPr id="15" name="TextBox 14">
            <a:extLst>
              <a:ext uri="{FF2B5EF4-FFF2-40B4-BE49-F238E27FC236}">
                <a16:creationId xmlns:a16="http://schemas.microsoft.com/office/drawing/2014/main" id="{17015189-C6E0-4043-B9AD-5C0FD19FDF05}"/>
              </a:ext>
            </a:extLst>
          </p:cNvPr>
          <p:cNvSpPr txBox="1"/>
          <p:nvPr/>
        </p:nvSpPr>
        <p:spPr>
          <a:xfrm>
            <a:off x="9451650" y="5572311"/>
            <a:ext cx="423870" cy="261610"/>
          </a:xfrm>
          <a:prstGeom prst="rect">
            <a:avLst/>
          </a:prstGeom>
          <a:solidFill>
            <a:schemeClr val="tx1"/>
          </a:solidFill>
        </p:spPr>
        <p:txBody>
          <a:bodyPr wrap="square" rtlCol="0">
            <a:spAutoFit/>
          </a:bodyPr>
          <a:lstStyle/>
          <a:p>
            <a:r>
              <a:rPr lang="en-US" sz="1100" b="1" dirty="0">
                <a:solidFill>
                  <a:prstClr val="black"/>
                </a:solidFill>
                <a:latin typeface="Calibri" panose="020F0502020204030204"/>
              </a:rPr>
              <a:t>DC1</a:t>
            </a:r>
          </a:p>
        </p:txBody>
      </p:sp>
    </p:spTree>
    <p:extLst>
      <p:ext uri="{BB962C8B-B14F-4D97-AF65-F5344CB8AC3E}">
        <p14:creationId xmlns:p14="http://schemas.microsoft.com/office/powerpoint/2010/main" val="10357117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56" y="252566"/>
            <a:ext cx="12236797" cy="899665"/>
          </a:xfrm>
        </p:spPr>
        <p:txBody>
          <a:bodyPr>
            <a:normAutofit fontScale="90000"/>
          </a:bodyPr>
          <a:lstStyle/>
          <a:p>
            <a:r>
              <a:rPr lang="en-US" sz="4900" dirty="0">
                <a:solidFill>
                  <a:schemeClr val="tx1"/>
                </a:solidFill>
              </a:rPr>
              <a:t>HA &amp; BCDR solution: </a:t>
            </a:r>
            <a:r>
              <a:rPr lang="en-US" sz="4900" dirty="0">
                <a:solidFill>
                  <a:schemeClr val="tx1"/>
                </a:solidFill>
                <a:cs typeface="Segoe UI" panose="020B0502040204020203" pitchFamily="34" charset="0"/>
              </a:rPr>
              <a:t>Global, Mobile, API Applications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Text Placeholder 4">
            <a:extLst>
              <a:ext uri="{FF2B5EF4-FFF2-40B4-BE49-F238E27FC236}">
                <a16:creationId xmlns:a16="http://schemas.microsoft.com/office/drawing/2014/main" id="{FA66F1E2-9F76-4C38-938C-B3829A68B95A}"/>
              </a:ext>
            </a:extLst>
          </p:cNvPr>
          <p:cNvSpPr txBox="1">
            <a:spLocks/>
          </p:cNvSpPr>
          <p:nvPr/>
        </p:nvSpPr>
        <p:spPr>
          <a:xfrm>
            <a:off x="271557" y="1086539"/>
            <a:ext cx="11653523" cy="5299912"/>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600" dirty="0"/>
              <a:t>Solution Overview</a:t>
            </a:r>
          </a:p>
          <a:p>
            <a:pPr lvl="1"/>
            <a:r>
              <a:rPr lang="en-US" sz="2800" dirty="0"/>
              <a:t>Azure App Services</a:t>
            </a:r>
          </a:p>
          <a:p>
            <a:pPr lvl="1"/>
            <a:r>
              <a:rPr lang="en-US" sz="2800" dirty="0"/>
              <a:t>SQL Database</a:t>
            </a:r>
          </a:p>
          <a:p>
            <a:pPr lvl="1"/>
            <a:r>
              <a:rPr lang="en-US" sz="2800" dirty="0"/>
              <a:t>Traffic Manager</a:t>
            </a:r>
          </a:p>
          <a:p>
            <a:pPr marL="0" indent="0">
              <a:buNone/>
            </a:pPr>
            <a:r>
              <a:rPr lang="en-US" sz="3600" dirty="0"/>
              <a:t>Application Deployment</a:t>
            </a:r>
          </a:p>
          <a:p>
            <a:pPr lvl="1"/>
            <a:r>
              <a:rPr lang="en-US" sz="2800" dirty="0"/>
              <a:t>Multiple points of presence for these applications will be deployed in the Azure Regions.</a:t>
            </a:r>
          </a:p>
          <a:p>
            <a:pPr lvl="1"/>
            <a:r>
              <a:rPr lang="en-US" sz="2800" dirty="0"/>
              <a:t>Given the nature of their business there will always be at least two POPs per region.</a:t>
            </a:r>
          </a:p>
          <a:p>
            <a:pPr lvl="1"/>
            <a:r>
              <a:rPr lang="en-US" sz="2800" dirty="0"/>
              <a:t>Autoscaling will also be leveraged to ensure that the site can deal with traffic spikes.</a:t>
            </a:r>
          </a:p>
        </p:txBody>
      </p:sp>
    </p:spTree>
    <p:extLst>
      <p:ext uri="{BB962C8B-B14F-4D97-AF65-F5344CB8AC3E}">
        <p14:creationId xmlns:p14="http://schemas.microsoft.com/office/powerpoint/2010/main" val="37817673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dirty="0">
                <a:solidFill>
                  <a:schemeClr val="tx1"/>
                </a:solidFill>
              </a:rPr>
              <a:t>HA &amp; BCDR solution: </a:t>
            </a:r>
            <a:r>
              <a:rPr lang="en-US" sz="4000" dirty="0">
                <a:solidFill>
                  <a:schemeClr val="tx1"/>
                </a:solidFill>
              </a:rPr>
              <a:t>Global, Mobile, API Apps </a:t>
            </a:r>
            <a:r>
              <a:rPr lang="en-US" sz="4000" dirty="0">
                <a:solidFill>
                  <a:schemeClr val="tx1"/>
                </a:solidFill>
                <a:cs typeface="Segoe UI" panose="020B0502040204020203" pitchFamily="34" charset="0"/>
              </a:rPr>
              <a:t>– cont.</a:t>
            </a:r>
            <a:endParaRPr lang="en-US" sz="4400"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E28EDA45-933E-4B85-A0FB-C545307C4490}"/>
              </a:ext>
            </a:extLst>
          </p:cNvPr>
          <p:cNvSpPr>
            <a:spLocks noGrp="1"/>
          </p:cNvSpPr>
          <p:nvPr>
            <p:ph type="body" sz="quarter" idx="10"/>
          </p:nvPr>
        </p:nvSpPr>
        <p:spPr>
          <a:xfrm>
            <a:off x="269240" y="955911"/>
            <a:ext cx="11653523" cy="5773888"/>
          </a:xfrm>
        </p:spPr>
        <p:txBody>
          <a:bodyPr/>
          <a:lstStyle/>
          <a:p>
            <a:pPr marL="0" indent="0">
              <a:buNone/>
            </a:pPr>
            <a:r>
              <a:rPr lang="en-US" sz="3600" dirty="0"/>
              <a:t>SQL Database</a:t>
            </a:r>
          </a:p>
          <a:p>
            <a:pPr lvl="1"/>
            <a:r>
              <a:rPr lang="en-US" sz="2800" dirty="0">
                <a:latin typeface="+mn-lt"/>
              </a:rPr>
              <a:t>The SQL Database will be implemented using Failover Groups.</a:t>
            </a:r>
          </a:p>
          <a:p>
            <a:pPr lvl="1"/>
            <a:r>
              <a:rPr lang="en-US" sz="2800" dirty="0">
                <a:latin typeface="+mn-lt"/>
              </a:rPr>
              <a:t>Allows for geo-replication with a single listener name like the SQL Always On Availability Groups.</a:t>
            </a:r>
          </a:p>
          <a:p>
            <a:pPr lvl="1"/>
            <a:r>
              <a:rPr lang="en-US" sz="2800" dirty="0">
                <a:latin typeface="+mn-lt"/>
              </a:rPr>
              <a:t>Simplifies issues of connection strings within the App Services Application Settings.</a:t>
            </a:r>
          </a:p>
          <a:p>
            <a:pPr lvl="1"/>
            <a:r>
              <a:rPr lang="en-US" sz="2800" dirty="0">
                <a:latin typeface="+mn-lt"/>
              </a:rPr>
              <a:t>By pointing at the Listener rather than a server there should never be an issue if a Database is failed over.</a:t>
            </a:r>
          </a:p>
          <a:p>
            <a:pPr marL="0" indent="0">
              <a:buNone/>
            </a:pPr>
            <a:r>
              <a:rPr lang="en-US" sz="3600" dirty="0"/>
              <a:t>Azure Automation</a:t>
            </a:r>
          </a:p>
          <a:p>
            <a:pPr lvl="1"/>
            <a:r>
              <a:rPr lang="en-US" sz="2800" dirty="0"/>
              <a:t>Leveraged for custom configuration changes during a failure.</a:t>
            </a:r>
          </a:p>
          <a:p>
            <a:pPr lvl="1"/>
            <a:r>
              <a:rPr lang="en-US" sz="2800" dirty="0"/>
              <a:t>Runbooks triggered by a webhook could fire when there is a failure.</a:t>
            </a:r>
          </a:p>
          <a:p>
            <a:pPr lvl="1"/>
            <a:r>
              <a:rPr lang="en-US" sz="2800" dirty="0"/>
              <a:t>CI/CD Tools also could be implemented for deployments or testing.</a:t>
            </a:r>
          </a:p>
        </p:txBody>
      </p:sp>
    </p:spTree>
    <p:extLst>
      <p:ext uri="{BB962C8B-B14F-4D97-AF65-F5344CB8AC3E}">
        <p14:creationId xmlns:p14="http://schemas.microsoft.com/office/powerpoint/2010/main" val="9002262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095" y="206384"/>
            <a:ext cx="12162905" cy="899665"/>
          </a:xfrm>
        </p:spPr>
        <p:txBody>
          <a:bodyPr>
            <a:normAutofit fontScale="90000"/>
          </a:bodyPr>
          <a:lstStyle/>
          <a:p>
            <a:r>
              <a:rPr lang="en-US" sz="4900" dirty="0">
                <a:solidFill>
                  <a:schemeClr val="tx1"/>
                </a:solidFill>
              </a:rPr>
              <a:t>HA &amp; BCDR solution: </a:t>
            </a:r>
            <a:r>
              <a:rPr lang="en-US" sz="4900" dirty="0">
                <a:solidFill>
                  <a:schemeClr val="tx1"/>
                </a:solidFill>
                <a:cs typeface="Segoe UI" panose="020B0502040204020203" pitchFamily="34" charset="0"/>
              </a:rPr>
              <a:t>Global, Mobile API Applications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Diagram of the Global, Mobile API Applications solution. &#10;&#10;Two azure Regions are shown with Azure Web Apps and the App Service Plans.  An Azure SQL Server and SQL Database is shown in each region with a SQL Database Failover Group.  There is a cloud representing the internet with an arrow pointing to an Traffic Manager which distributes the traffic to the Web Apps." title="Global, Mobile API Applications solution">
            <a:extLst>
              <a:ext uri="{FF2B5EF4-FFF2-40B4-BE49-F238E27FC236}">
                <a16:creationId xmlns:a16="http://schemas.microsoft.com/office/drawing/2014/main" id="{780A26DE-ACD8-4BCA-8EA0-0A32627E63F5}"/>
              </a:ext>
            </a:extLst>
          </p:cNvPr>
          <p:cNvPicPr/>
          <p:nvPr/>
        </p:nvPicPr>
        <p:blipFill>
          <a:blip r:embed="rId3"/>
          <a:stretch>
            <a:fillRect/>
          </a:stretch>
        </p:blipFill>
        <p:spPr>
          <a:xfrm>
            <a:off x="2281332" y="1019269"/>
            <a:ext cx="7374460" cy="5743196"/>
          </a:xfrm>
          <a:prstGeom prst="rect">
            <a:avLst/>
          </a:prstGeom>
        </p:spPr>
      </p:pic>
    </p:spTree>
    <p:extLst>
      <p:ext uri="{BB962C8B-B14F-4D97-AF65-F5344CB8AC3E}">
        <p14:creationId xmlns:p14="http://schemas.microsoft.com/office/powerpoint/2010/main" val="26409896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a:t>
            </a:r>
            <a:r>
              <a:rPr lang="en-US" sz="4900" dirty="0">
                <a:solidFill>
                  <a:schemeClr val="tx1"/>
                </a:solidFill>
              </a:rPr>
              <a:t>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9" name="TextBox 8">
            <a:extLst>
              <a:ext uri="{FF2B5EF4-FFF2-40B4-BE49-F238E27FC236}">
                <a16:creationId xmlns:a16="http://schemas.microsoft.com/office/drawing/2014/main" id="{1436F8EA-C4FB-4C98-AEB1-08DF6713D14E}"/>
              </a:ext>
            </a:extLst>
          </p:cNvPr>
          <p:cNvSpPr txBox="1"/>
          <p:nvPr/>
        </p:nvSpPr>
        <p:spPr>
          <a:xfrm>
            <a:off x="339499" y="1525375"/>
            <a:ext cx="11720596" cy="4724370"/>
          </a:xfrm>
          <a:prstGeom prst="rect">
            <a:avLst/>
          </a:prstGeom>
          <a:noFill/>
        </p:spPr>
        <p:txBody>
          <a:bodyPr wrap="square" lIns="182880" tIns="146304" rIns="182880" bIns="146304" rtlCol="0">
            <a:spAutoFit/>
          </a:bodyPr>
          <a:lstStyle/>
          <a:p>
            <a:pPr>
              <a:lnSpc>
                <a:spcPct val="90000"/>
              </a:lnSpc>
              <a:spcAft>
                <a:spcPts val="600"/>
              </a:spcAft>
            </a:pPr>
            <a:r>
              <a:rPr lang="en-US" sz="3600" dirty="0">
                <a:gradFill>
                  <a:gsLst>
                    <a:gs pos="2917">
                      <a:schemeClr val="tx1"/>
                    </a:gs>
                    <a:gs pos="30000">
                      <a:schemeClr val="tx1"/>
                    </a:gs>
                  </a:gsLst>
                  <a:lin ang="5400000" scaled="0"/>
                </a:gradFill>
              </a:rPr>
              <a:t>With the move to the cloud, they are uncomfortable with any situation that assumes the cloud provider will handle their fail-over.</a:t>
            </a:r>
          </a:p>
          <a:p>
            <a:pPr marL="514350" indent="-514350">
              <a:lnSpc>
                <a:spcPct val="90000"/>
              </a:lnSpc>
              <a:spcAft>
                <a:spcPts val="600"/>
              </a:spcAft>
              <a:buFont typeface="+mj-lt"/>
              <a:buAutoNum type="arabicPeriod"/>
            </a:pPr>
            <a:endParaRPr lang="en-US" sz="2800" b="1" i="1" dirty="0">
              <a:gradFill>
                <a:gsLst>
                  <a:gs pos="2917">
                    <a:schemeClr val="tx1"/>
                  </a:gs>
                  <a:gs pos="30000">
                    <a:schemeClr val="tx1"/>
                  </a:gs>
                </a:gsLst>
                <a:lin ang="5400000" scaled="0"/>
              </a:gradFill>
            </a:endParaRPr>
          </a:p>
          <a:p>
            <a:pPr>
              <a:lnSpc>
                <a:spcPct val="90000"/>
              </a:lnSpc>
              <a:spcAft>
                <a:spcPts val="600"/>
              </a:spcAft>
            </a:pPr>
            <a:r>
              <a:rPr lang="en-US" sz="3600" b="1" i="1" dirty="0">
                <a:gradFill>
                  <a:gsLst>
                    <a:gs pos="2917">
                      <a:schemeClr val="tx1"/>
                    </a:gs>
                    <a:gs pos="30000">
                      <a:schemeClr val="tx1"/>
                    </a:gs>
                  </a:gsLst>
                  <a:lin ang="5400000" scaled="0"/>
                </a:gradFill>
                <a:latin typeface="+mj-lt"/>
              </a:rPr>
              <a:t>Potential Answer</a:t>
            </a:r>
          </a:p>
          <a:p>
            <a:pPr>
              <a:lnSpc>
                <a:spcPct val="90000"/>
              </a:lnSpc>
              <a:spcAft>
                <a:spcPts val="600"/>
              </a:spcAft>
            </a:pPr>
            <a:r>
              <a:rPr lang="en-US" sz="3200" dirty="0"/>
              <a:t>Using ASR CI will be able to handle all of their own DR. They will be using familiar tools with the Azure Portal and Hyper-V.</a:t>
            </a:r>
          </a:p>
          <a:p>
            <a:pPr>
              <a:lnSpc>
                <a:spcPct val="90000"/>
              </a:lnSpc>
              <a:spcAft>
                <a:spcPts val="600"/>
              </a:spcAft>
            </a:pPr>
            <a:endParaRPr lang="en-US" sz="2800" dirty="0">
              <a:gradFill>
                <a:gsLst>
                  <a:gs pos="2917">
                    <a:schemeClr val="tx1"/>
                  </a:gs>
                  <a:gs pos="30000">
                    <a:schemeClr val="tx1"/>
                  </a:gs>
                </a:gsLst>
                <a:lin ang="5400000" scaled="0"/>
              </a:gradFill>
            </a:endParaRPr>
          </a:p>
          <a:p>
            <a:pPr>
              <a:lnSpc>
                <a:spcPct val="90000"/>
              </a:lnSpc>
              <a:spcAft>
                <a:spcPts val="600"/>
              </a:spcAft>
            </a:pPr>
            <a:endParaRPr lang="en-US" sz="28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0991804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9" name="TextBox 8">
            <a:extLst>
              <a:ext uri="{FF2B5EF4-FFF2-40B4-BE49-F238E27FC236}">
                <a16:creationId xmlns:a16="http://schemas.microsoft.com/office/drawing/2014/main" id="{1436F8EA-C4FB-4C98-AEB1-08DF6713D14E}"/>
              </a:ext>
            </a:extLst>
          </p:cNvPr>
          <p:cNvSpPr txBox="1"/>
          <p:nvPr/>
        </p:nvSpPr>
        <p:spPr>
          <a:xfrm>
            <a:off x="339499" y="1525375"/>
            <a:ext cx="11720596" cy="4724370"/>
          </a:xfrm>
          <a:prstGeom prst="rect">
            <a:avLst/>
          </a:prstGeom>
          <a:noFill/>
        </p:spPr>
        <p:txBody>
          <a:bodyPr wrap="square" lIns="182880" tIns="146304" rIns="182880" bIns="146304" rtlCol="0">
            <a:spAutoFit/>
          </a:bodyPr>
          <a:lstStyle/>
          <a:p>
            <a:pPr>
              <a:lnSpc>
                <a:spcPct val="90000"/>
              </a:lnSpc>
              <a:spcAft>
                <a:spcPts val="600"/>
              </a:spcAft>
            </a:pPr>
            <a:r>
              <a:rPr lang="en-US" sz="3600" dirty="0">
                <a:gradFill>
                  <a:gsLst>
                    <a:gs pos="2917">
                      <a:schemeClr val="tx1"/>
                    </a:gs>
                    <a:gs pos="30000">
                      <a:schemeClr val="tx1"/>
                    </a:gs>
                  </a:gsLst>
                  <a:lin ang="5400000" scaled="0"/>
                </a:gradFill>
              </a:rPr>
              <a:t>They have many systems that need to be accounted for and they aren’t sure if the tools really exist to give them the business continuity they desire.</a:t>
            </a:r>
          </a:p>
          <a:p>
            <a:pPr>
              <a:lnSpc>
                <a:spcPct val="90000"/>
              </a:lnSpc>
              <a:spcAft>
                <a:spcPts val="600"/>
              </a:spcAft>
            </a:pPr>
            <a:endParaRPr lang="en-US" sz="2800" b="1" i="1" dirty="0">
              <a:gradFill>
                <a:gsLst>
                  <a:gs pos="2917">
                    <a:schemeClr val="tx1"/>
                  </a:gs>
                  <a:gs pos="30000">
                    <a:schemeClr val="tx1"/>
                  </a:gs>
                </a:gsLst>
                <a:lin ang="5400000" scaled="0"/>
              </a:gradFill>
            </a:endParaRPr>
          </a:p>
          <a:p>
            <a:pPr>
              <a:lnSpc>
                <a:spcPct val="90000"/>
              </a:lnSpc>
              <a:spcAft>
                <a:spcPts val="600"/>
              </a:spcAft>
            </a:pPr>
            <a:r>
              <a:rPr lang="en-US" sz="3600" b="1" i="1" dirty="0">
                <a:gradFill>
                  <a:gsLst>
                    <a:gs pos="2917">
                      <a:schemeClr val="tx1"/>
                    </a:gs>
                    <a:gs pos="30000">
                      <a:schemeClr val="tx1"/>
                    </a:gs>
                  </a:gsLst>
                  <a:lin ang="5400000" scaled="0"/>
                </a:gradFill>
                <a:latin typeface="+mj-lt"/>
              </a:rPr>
              <a:t>Potential Answer</a:t>
            </a:r>
          </a:p>
          <a:p>
            <a:pPr>
              <a:lnSpc>
                <a:spcPct val="90000"/>
              </a:lnSpc>
              <a:spcAft>
                <a:spcPts val="600"/>
              </a:spcAft>
            </a:pPr>
            <a:r>
              <a:rPr lang="en-US" sz="3200" dirty="0"/>
              <a:t>There are BCDR tools built into the all of the different application classification they have at CI, including Linux.</a:t>
            </a:r>
          </a:p>
          <a:p>
            <a:pPr>
              <a:lnSpc>
                <a:spcPct val="90000"/>
              </a:lnSpc>
              <a:spcAft>
                <a:spcPts val="600"/>
              </a:spcAft>
            </a:pPr>
            <a:endParaRPr lang="en-US" sz="2800" i="1" dirty="0"/>
          </a:p>
          <a:p>
            <a:pPr>
              <a:lnSpc>
                <a:spcPct val="90000"/>
              </a:lnSpc>
              <a:spcAft>
                <a:spcPts val="600"/>
              </a:spcAft>
            </a:pPr>
            <a:endParaRPr lang="en-US" sz="28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385463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9" name="TextBox 8">
            <a:extLst>
              <a:ext uri="{FF2B5EF4-FFF2-40B4-BE49-F238E27FC236}">
                <a16:creationId xmlns:a16="http://schemas.microsoft.com/office/drawing/2014/main" id="{1436F8EA-C4FB-4C98-AEB1-08DF6713D14E}"/>
              </a:ext>
            </a:extLst>
          </p:cNvPr>
          <p:cNvSpPr txBox="1"/>
          <p:nvPr/>
        </p:nvSpPr>
        <p:spPr>
          <a:xfrm>
            <a:off x="339499" y="1525375"/>
            <a:ext cx="11720596" cy="4699748"/>
          </a:xfrm>
          <a:prstGeom prst="rect">
            <a:avLst/>
          </a:prstGeom>
          <a:noFill/>
        </p:spPr>
        <p:txBody>
          <a:bodyPr wrap="square" lIns="182880" tIns="146304" rIns="182880" bIns="146304" rtlCol="0">
            <a:spAutoFit/>
          </a:bodyPr>
          <a:lstStyle/>
          <a:p>
            <a:pPr>
              <a:lnSpc>
                <a:spcPct val="90000"/>
              </a:lnSpc>
              <a:spcAft>
                <a:spcPts val="600"/>
              </a:spcAft>
            </a:pPr>
            <a:r>
              <a:rPr lang="en-US" sz="3600" dirty="0">
                <a:gradFill>
                  <a:gsLst>
                    <a:gs pos="2917">
                      <a:schemeClr val="tx1"/>
                    </a:gs>
                    <a:gs pos="30000">
                      <a:schemeClr val="tx1"/>
                    </a:gs>
                  </a:gsLst>
                  <a:lin ang="5400000" scaled="0"/>
                </a:gradFill>
              </a:rPr>
              <a:t>They want to know their BCDR solution is secure.</a:t>
            </a:r>
          </a:p>
          <a:p>
            <a:pPr>
              <a:lnSpc>
                <a:spcPct val="90000"/>
              </a:lnSpc>
              <a:spcAft>
                <a:spcPts val="600"/>
              </a:spcAft>
            </a:pPr>
            <a:endParaRPr lang="en-US" sz="2800" b="1" i="1" dirty="0">
              <a:gradFill>
                <a:gsLst>
                  <a:gs pos="2917">
                    <a:schemeClr val="tx1"/>
                  </a:gs>
                  <a:gs pos="30000">
                    <a:schemeClr val="tx1"/>
                  </a:gs>
                </a:gsLst>
                <a:lin ang="5400000" scaled="0"/>
              </a:gradFill>
            </a:endParaRPr>
          </a:p>
          <a:p>
            <a:pPr>
              <a:lnSpc>
                <a:spcPct val="90000"/>
              </a:lnSpc>
              <a:spcAft>
                <a:spcPts val="600"/>
              </a:spcAft>
            </a:pPr>
            <a:r>
              <a:rPr lang="en-US" sz="3600" b="1" i="1" dirty="0">
                <a:gradFill>
                  <a:gsLst>
                    <a:gs pos="2917">
                      <a:schemeClr val="tx1"/>
                    </a:gs>
                    <a:gs pos="30000">
                      <a:schemeClr val="tx1"/>
                    </a:gs>
                  </a:gsLst>
                  <a:lin ang="5400000" scaled="0"/>
                </a:gradFill>
                <a:latin typeface="+mj-lt"/>
              </a:rPr>
              <a:t>Potential Answer</a:t>
            </a:r>
          </a:p>
          <a:p>
            <a:r>
              <a:rPr lang="en-US" sz="3200" dirty="0"/>
              <a:t>All of the traffic and data used for all Azure BCDR features is secured both at rest and in-transit. As a result there is no difference in this data and any other data that is running or stored in Azure.</a:t>
            </a:r>
          </a:p>
          <a:p>
            <a:endParaRPr lang="en-US" sz="2800" i="1" dirty="0"/>
          </a:p>
          <a:p>
            <a:pPr marL="514350" indent="-514350">
              <a:lnSpc>
                <a:spcPct val="90000"/>
              </a:lnSpc>
              <a:spcAft>
                <a:spcPts val="600"/>
              </a:spcAft>
              <a:buFont typeface="+mj-lt"/>
              <a:buAutoNum type="arabicPeriod" startAt="2"/>
            </a:pPr>
            <a:endParaRPr lang="en-US" sz="28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3721058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9" name="TextBox 8">
            <a:extLst>
              <a:ext uri="{FF2B5EF4-FFF2-40B4-BE49-F238E27FC236}">
                <a16:creationId xmlns:a16="http://schemas.microsoft.com/office/drawing/2014/main" id="{1436F8EA-C4FB-4C98-AEB1-08DF6713D14E}"/>
              </a:ext>
            </a:extLst>
          </p:cNvPr>
          <p:cNvSpPr txBox="1"/>
          <p:nvPr/>
        </p:nvSpPr>
        <p:spPr>
          <a:xfrm>
            <a:off x="339498" y="1273448"/>
            <a:ext cx="11720596" cy="5146024"/>
          </a:xfrm>
          <a:prstGeom prst="rect">
            <a:avLst/>
          </a:prstGeom>
          <a:noFill/>
        </p:spPr>
        <p:txBody>
          <a:bodyPr wrap="square" lIns="182880" tIns="146304" rIns="182880" bIns="146304" rtlCol="0">
            <a:spAutoFit/>
          </a:bodyPr>
          <a:lstStyle/>
          <a:p>
            <a:pPr>
              <a:lnSpc>
                <a:spcPct val="90000"/>
              </a:lnSpc>
              <a:spcAft>
                <a:spcPts val="600"/>
              </a:spcAft>
            </a:pPr>
            <a:r>
              <a:rPr lang="en-US" sz="3600" dirty="0">
                <a:gradFill>
                  <a:gsLst>
                    <a:gs pos="2917">
                      <a:schemeClr val="tx1"/>
                    </a:gs>
                    <a:gs pos="30000">
                      <a:schemeClr val="tx1"/>
                    </a:gs>
                  </a:gsLst>
                  <a:lin ang="5400000" scaled="0"/>
                </a:gradFill>
              </a:rPr>
              <a:t>They have heavily invested in a third-party backup solution but want to use Azure as their archive. Does Azure support this?</a:t>
            </a:r>
          </a:p>
          <a:p>
            <a:pPr>
              <a:lnSpc>
                <a:spcPct val="90000"/>
              </a:lnSpc>
              <a:spcAft>
                <a:spcPts val="600"/>
              </a:spcAft>
            </a:pPr>
            <a:endParaRPr lang="en-US" sz="2800" b="1" i="1" dirty="0">
              <a:gradFill>
                <a:gsLst>
                  <a:gs pos="2917">
                    <a:schemeClr val="tx1"/>
                  </a:gs>
                  <a:gs pos="30000">
                    <a:schemeClr val="tx1"/>
                  </a:gs>
                </a:gsLst>
                <a:lin ang="5400000" scaled="0"/>
              </a:gradFill>
            </a:endParaRPr>
          </a:p>
          <a:p>
            <a:pPr>
              <a:lnSpc>
                <a:spcPct val="90000"/>
              </a:lnSpc>
              <a:spcAft>
                <a:spcPts val="600"/>
              </a:spcAft>
            </a:pPr>
            <a:r>
              <a:rPr lang="en-US" sz="3600" b="1" i="1" dirty="0">
                <a:gradFill>
                  <a:gsLst>
                    <a:gs pos="2917">
                      <a:schemeClr val="tx1"/>
                    </a:gs>
                    <a:gs pos="30000">
                      <a:schemeClr val="tx1"/>
                    </a:gs>
                  </a:gsLst>
                  <a:lin ang="5400000" scaled="0"/>
                </a:gradFill>
                <a:latin typeface="+mj-lt"/>
              </a:rPr>
              <a:t>Potential Answer</a:t>
            </a:r>
          </a:p>
          <a:p>
            <a:pPr>
              <a:lnSpc>
                <a:spcPct val="90000"/>
              </a:lnSpc>
              <a:spcAft>
                <a:spcPts val="600"/>
              </a:spcAft>
            </a:pPr>
            <a:r>
              <a:rPr lang="en-US" sz="3200" dirty="0"/>
              <a:t>Azure has support for third party backup providers through the Azure Marketplace. It’s possible to both backup VMs using these tools by deploying them to Azure IaaS or by extending the backup infrastructure to use the Azure cloud as an archive target.</a:t>
            </a:r>
            <a:endParaRPr lang="en-US" sz="3200" b="1" dirty="0">
              <a:gradFill>
                <a:gsLst>
                  <a:gs pos="2917">
                    <a:schemeClr val="tx1"/>
                  </a:gs>
                  <a:gs pos="30000">
                    <a:schemeClr val="tx1"/>
                  </a:gs>
                </a:gsLst>
                <a:lin ang="5400000" scaled="0"/>
              </a:gradFill>
            </a:endParaRPr>
          </a:p>
          <a:p>
            <a:pPr>
              <a:lnSpc>
                <a:spcPct val="90000"/>
              </a:lnSpc>
              <a:spcAft>
                <a:spcPts val="600"/>
              </a:spcAft>
            </a:pPr>
            <a:endParaRPr lang="en-US" sz="28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2346613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2747A1CA-9959-4552-B25E-ADE90B252A6B}"/>
              </a:ext>
            </a:extLst>
          </p:cNvPr>
          <p:cNvSpPr>
            <a:spLocks noGrp="1"/>
          </p:cNvSpPr>
          <p:nvPr>
            <p:ph type="body" sz="quarter" idx="10"/>
          </p:nvPr>
        </p:nvSpPr>
        <p:spPr>
          <a:xfrm>
            <a:off x="271557" y="918589"/>
            <a:ext cx="11653523" cy="627864"/>
          </a:xfrm>
        </p:spPr>
        <p:txBody>
          <a:bodyPr/>
          <a:lstStyle/>
          <a:p>
            <a:pPr marL="0" indent="0">
              <a:buNone/>
            </a:pPr>
            <a:r>
              <a:rPr lang="en-US" sz="3200" i="1" dirty="0"/>
              <a:t>Contoso Insurance</a:t>
            </a:r>
          </a:p>
        </p:txBody>
      </p:sp>
      <p:sp>
        <p:nvSpPr>
          <p:cNvPr id="6" name="TextBox 5">
            <a:extLst>
              <a:ext uri="{FF2B5EF4-FFF2-40B4-BE49-F238E27FC236}">
                <a16:creationId xmlns:a16="http://schemas.microsoft.com/office/drawing/2014/main" id="{D18D070A-F101-4D0A-8CE5-174450F777B8}"/>
              </a:ext>
            </a:extLst>
          </p:cNvPr>
          <p:cNvSpPr txBox="1"/>
          <p:nvPr/>
        </p:nvSpPr>
        <p:spPr>
          <a:xfrm>
            <a:off x="438539" y="1726162"/>
            <a:ext cx="11215396" cy="4592026"/>
          </a:xfrm>
          <a:prstGeom prst="rect">
            <a:avLst/>
          </a:prstGeom>
          <a:noFill/>
        </p:spPr>
        <p:txBody>
          <a:bodyPr wrap="square" lIns="182880" tIns="146304" rIns="182880" bIns="146304" rtlCol="0">
            <a:spAutoFit/>
          </a:bodyPr>
          <a:lstStyle/>
          <a:p>
            <a:pPr marL="571500" indent="-571500">
              <a:lnSpc>
                <a:spcPct val="90000"/>
              </a:lnSpc>
              <a:spcAft>
                <a:spcPts val="600"/>
              </a:spcAft>
              <a:buFont typeface="Arial" panose="020B0604020202020204" pitchFamily="34" charset="0"/>
              <a:buChar char="•"/>
            </a:pPr>
            <a:r>
              <a:rPr lang="en-US" sz="3600" dirty="0">
                <a:gradFill>
                  <a:gsLst>
                    <a:gs pos="2917">
                      <a:schemeClr val="tx1"/>
                    </a:gs>
                    <a:gs pos="30000">
                      <a:schemeClr val="tx1"/>
                    </a:gs>
                  </a:gsLst>
                  <a:lin ang="5400000" scaled="0"/>
                </a:gradFill>
              </a:rPr>
              <a:t>Global Insurance provider</a:t>
            </a:r>
          </a:p>
          <a:p>
            <a:pPr marL="571500" indent="-571500">
              <a:lnSpc>
                <a:spcPct val="90000"/>
              </a:lnSpc>
              <a:spcAft>
                <a:spcPts val="600"/>
              </a:spcAft>
              <a:buFont typeface="Arial" panose="020B0604020202020204" pitchFamily="34" charset="0"/>
              <a:buChar char="•"/>
            </a:pPr>
            <a:endParaRPr lang="en-US" sz="3600" dirty="0">
              <a:gradFill>
                <a:gsLst>
                  <a:gs pos="2917">
                    <a:schemeClr val="tx1"/>
                  </a:gs>
                  <a:gs pos="30000">
                    <a:schemeClr val="tx1"/>
                  </a:gs>
                </a:gsLst>
                <a:lin ang="5400000" scaled="0"/>
              </a:gradFill>
            </a:endParaRPr>
          </a:p>
          <a:p>
            <a:pPr marL="571500" indent="-571500">
              <a:lnSpc>
                <a:spcPct val="90000"/>
              </a:lnSpc>
              <a:spcAft>
                <a:spcPts val="600"/>
              </a:spcAft>
              <a:buFont typeface="Arial" panose="020B0604020202020204" pitchFamily="34" charset="0"/>
              <a:buChar char="•"/>
            </a:pPr>
            <a:r>
              <a:rPr lang="en-US" sz="3600" dirty="0">
                <a:gradFill>
                  <a:gsLst>
                    <a:gs pos="2917">
                      <a:schemeClr val="tx1"/>
                    </a:gs>
                    <a:gs pos="30000">
                      <a:schemeClr val="tx1"/>
                    </a:gs>
                  </a:gsLst>
                  <a:lin ang="5400000" scaled="0"/>
                </a:gradFill>
              </a:rPr>
              <a:t>Based in Miami providing services globally from London and Australia </a:t>
            </a:r>
          </a:p>
          <a:p>
            <a:pPr marL="571500" indent="-571500">
              <a:lnSpc>
                <a:spcPct val="90000"/>
              </a:lnSpc>
              <a:spcAft>
                <a:spcPts val="600"/>
              </a:spcAft>
              <a:buFont typeface="Arial" panose="020B0604020202020204" pitchFamily="34" charset="0"/>
              <a:buChar char="•"/>
            </a:pPr>
            <a:endParaRPr lang="en-US" sz="3600" dirty="0">
              <a:gradFill>
                <a:gsLst>
                  <a:gs pos="2917">
                    <a:schemeClr val="tx1"/>
                  </a:gs>
                  <a:gs pos="30000">
                    <a:schemeClr val="tx1"/>
                  </a:gs>
                </a:gsLst>
                <a:lin ang="5400000" scaled="0"/>
              </a:gradFill>
            </a:endParaRPr>
          </a:p>
          <a:p>
            <a:pPr marL="571500" indent="-571500">
              <a:lnSpc>
                <a:spcPct val="90000"/>
              </a:lnSpc>
              <a:spcAft>
                <a:spcPts val="600"/>
              </a:spcAft>
              <a:buFont typeface="Arial" panose="020B0604020202020204" pitchFamily="34" charset="0"/>
              <a:buChar char="•"/>
            </a:pPr>
            <a:r>
              <a:rPr lang="en-US" sz="3600" dirty="0">
                <a:gradFill>
                  <a:gsLst>
                    <a:gs pos="2917">
                      <a:schemeClr val="tx1"/>
                    </a:gs>
                    <a:gs pos="30000">
                      <a:schemeClr val="tx1"/>
                    </a:gs>
                  </a:gsLst>
                  <a:lin ang="5400000" scaled="0"/>
                </a:gradFill>
              </a:rPr>
              <a:t>Experiencing significant growth and business and regulatory pressure for lack of BCDR implementations</a:t>
            </a: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39F03E51-35D2-4D7E-A0F1-79BDD799B5F2}"/>
              </a:ext>
            </a:extLst>
          </p:cNvPr>
          <p:cNvSpPr>
            <a:spLocks noGrp="1"/>
          </p:cNvSpPr>
          <p:nvPr>
            <p:ph type="body" sz="quarter" idx="10"/>
          </p:nvPr>
        </p:nvSpPr>
        <p:spPr>
          <a:xfrm>
            <a:off x="269240" y="1427302"/>
            <a:ext cx="11653523" cy="3717941"/>
          </a:xfrm>
        </p:spPr>
        <p:txBody>
          <a:bodyPr/>
          <a:lstStyle/>
          <a:p>
            <a:pPr marL="0" indent="0">
              <a:buNone/>
            </a:pPr>
            <a:r>
              <a:rPr lang="en-US" sz="3600" i="1" dirty="0"/>
              <a:t>“Azure has BCDR built into each classification of application that we have here at Contoso Insurance. This depth and breadth will allow us to meet both our business needs and regulatory requirements for our applications. Not to mention ensuring our agents are able to help our customers in their time of need.” </a:t>
            </a:r>
            <a:endParaRPr lang="en-US" sz="3600" dirty="0"/>
          </a:p>
          <a:p>
            <a:pPr marL="0" indent="0" algn="r">
              <a:buNone/>
            </a:pPr>
            <a:r>
              <a:rPr lang="en-US" sz="3200" dirty="0"/>
              <a:t>				- </a:t>
            </a:r>
            <a:r>
              <a:rPr lang="en-US" sz="3200" i="1" dirty="0"/>
              <a:t>Liz Simmons– VP of Datacenters</a:t>
            </a: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2747A1CA-9959-4552-B25E-ADE90B252A6B}"/>
              </a:ext>
            </a:extLst>
          </p:cNvPr>
          <p:cNvSpPr>
            <a:spLocks noGrp="1"/>
          </p:cNvSpPr>
          <p:nvPr>
            <p:ph type="body" sz="quarter" idx="10"/>
          </p:nvPr>
        </p:nvSpPr>
        <p:spPr>
          <a:xfrm>
            <a:off x="271557" y="918589"/>
            <a:ext cx="11653523" cy="627864"/>
          </a:xfrm>
        </p:spPr>
        <p:txBody>
          <a:bodyPr/>
          <a:lstStyle/>
          <a:p>
            <a:pPr marL="0" indent="0">
              <a:buNone/>
            </a:pPr>
            <a:r>
              <a:rPr lang="en-US" sz="3200" i="1" dirty="0"/>
              <a:t>Contoso Insurance</a:t>
            </a:r>
          </a:p>
        </p:txBody>
      </p:sp>
      <p:sp>
        <p:nvSpPr>
          <p:cNvPr id="6" name="TextBox 5">
            <a:extLst>
              <a:ext uri="{FF2B5EF4-FFF2-40B4-BE49-F238E27FC236}">
                <a16:creationId xmlns:a16="http://schemas.microsoft.com/office/drawing/2014/main" id="{D18D070A-F101-4D0A-8CE5-174450F777B8}"/>
              </a:ext>
            </a:extLst>
          </p:cNvPr>
          <p:cNvSpPr txBox="1"/>
          <p:nvPr/>
        </p:nvSpPr>
        <p:spPr>
          <a:xfrm>
            <a:off x="438539" y="1726162"/>
            <a:ext cx="11215396" cy="3219343"/>
          </a:xfrm>
          <a:prstGeom prst="rect">
            <a:avLst/>
          </a:prstGeom>
          <a:noFill/>
        </p:spPr>
        <p:txBody>
          <a:bodyPr wrap="square" lIns="182880" tIns="146304" rIns="182880" bIns="146304" rtlCol="0">
            <a:spAutoFit/>
          </a:bodyPr>
          <a:lstStyle/>
          <a:p>
            <a:pPr>
              <a:lnSpc>
                <a:spcPct val="90000"/>
              </a:lnSpc>
              <a:spcAft>
                <a:spcPts val="600"/>
              </a:spcAft>
            </a:pPr>
            <a:endParaRPr lang="en-US" sz="3600" i="1" dirty="0"/>
          </a:p>
          <a:p>
            <a:pPr>
              <a:lnSpc>
                <a:spcPct val="90000"/>
              </a:lnSpc>
              <a:spcAft>
                <a:spcPts val="600"/>
              </a:spcAft>
            </a:pPr>
            <a:r>
              <a:rPr lang="en-US" sz="3200" i="1" dirty="0"/>
              <a:t>“We are exploring a move to Microsoft Azure to simplify some of the operations management overhead and associated costs, beginning with our U.S. datacenter and then those in Europe and Australia”.</a:t>
            </a:r>
            <a:endParaRPr lang="en-US" sz="5400" i="1" dirty="0"/>
          </a:p>
          <a:p>
            <a:pPr lvl="1">
              <a:lnSpc>
                <a:spcPct val="90000"/>
              </a:lnSpc>
              <a:spcAft>
                <a:spcPts val="600"/>
              </a:spcAft>
            </a:pPr>
            <a:r>
              <a:rPr lang="en-US" sz="3600" i="1" dirty="0"/>
              <a:t>			  - Liz Simmons, VP of Datacenters</a:t>
            </a:r>
            <a:endParaRPr lang="en-US" sz="3600" i="1"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7419556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fade">
                                      <p:cBhvr>
                                        <p:cTn id="10"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2747A1CA-9959-4552-B25E-ADE90B252A6B}"/>
              </a:ext>
            </a:extLst>
          </p:cNvPr>
          <p:cNvSpPr>
            <a:spLocks noGrp="1"/>
          </p:cNvSpPr>
          <p:nvPr>
            <p:ph type="body" sz="quarter" idx="10"/>
          </p:nvPr>
        </p:nvSpPr>
        <p:spPr>
          <a:xfrm>
            <a:off x="271557" y="918589"/>
            <a:ext cx="11653523" cy="627864"/>
          </a:xfrm>
        </p:spPr>
        <p:txBody>
          <a:bodyPr/>
          <a:lstStyle/>
          <a:p>
            <a:pPr marL="0" indent="0">
              <a:buNone/>
            </a:pPr>
            <a:r>
              <a:rPr lang="en-US" sz="3200" i="1" dirty="0"/>
              <a:t>Contoso Insurance</a:t>
            </a:r>
          </a:p>
        </p:txBody>
      </p:sp>
      <p:sp>
        <p:nvSpPr>
          <p:cNvPr id="6" name="TextBox 5">
            <a:extLst>
              <a:ext uri="{FF2B5EF4-FFF2-40B4-BE49-F238E27FC236}">
                <a16:creationId xmlns:a16="http://schemas.microsoft.com/office/drawing/2014/main" id="{D18D070A-F101-4D0A-8CE5-174450F777B8}"/>
              </a:ext>
            </a:extLst>
          </p:cNvPr>
          <p:cNvSpPr txBox="1"/>
          <p:nvPr/>
        </p:nvSpPr>
        <p:spPr>
          <a:xfrm>
            <a:off x="269240" y="1721551"/>
            <a:ext cx="11748589" cy="3351687"/>
          </a:xfrm>
          <a:prstGeom prst="rect">
            <a:avLst/>
          </a:prstGeom>
          <a:noFill/>
        </p:spPr>
        <p:txBody>
          <a:bodyPr wrap="square" lIns="182880" tIns="146304" rIns="182880" bIns="146304" rtlCol="0">
            <a:spAutoFit/>
          </a:bodyPr>
          <a:lstStyle/>
          <a:p>
            <a:pPr>
              <a:lnSpc>
                <a:spcPct val="90000"/>
              </a:lnSpc>
              <a:spcAft>
                <a:spcPts val="600"/>
              </a:spcAft>
            </a:pPr>
            <a:r>
              <a:rPr lang="en-US" sz="3600" dirty="0">
                <a:gradFill>
                  <a:gsLst>
                    <a:gs pos="2917">
                      <a:schemeClr val="tx1"/>
                    </a:gs>
                    <a:gs pos="30000">
                      <a:schemeClr val="tx1"/>
                    </a:gs>
                  </a:gsLst>
                  <a:lin ang="5400000" scaled="0"/>
                </a:gradFill>
              </a:rPr>
              <a:t>Performed a Cloud Readiness Assessment and have classified their applications into three buckets:</a:t>
            </a:r>
            <a:br>
              <a:rPr lang="en-US" sz="3600" dirty="0">
                <a:gradFill>
                  <a:gsLst>
                    <a:gs pos="2917">
                      <a:schemeClr val="tx1"/>
                    </a:gs>
                    <a:gs pos="30000">
                      <a:schemeClr val="tx1"/>
                    </a:gs>
                  </a:gsLst>
                  <a:lin ang="5400000" scaled="0"/>
                </a:gradFill>
              </a:rPr>
            </a:br>
            <a:endParaRPr lang="en-US" sz="3600" dirty="0">
              <a:gradFill>
                <a:gsLst>
                  <a:gs pos="2917">
                    <a:schemeClr val="tx1"/>
                  </a:gs>
                  <a:gs pos="30000">
                    <a:schemeClr val="tx1"/>
                  </a:gs>
                </a:gsLst>
                <a:lin ang="5400000" scaled="0"/>
              </a:gradFill>
            </a:endParaRPr>
          </a:p>
          <a:p>
            <a:pPr marL="1485900" lvl="2" indent="-571500">
              <a:lnSpc>
                <a:spcPct val="90000"/>
              </a:lnSpc>
              <a:spcAft>
                <a:spcPts val="600"/>
              </a:spcAft>
              <a:buFont typeface="Arial" panose="020B0604020202020204" pitchFamily="34" charset="0"/>
              <a:buChar char="•"/>
            </a:pPr>
            <a:r>
              <a:rPr lang="en-US" sz="3200" dirty="0">
                <a:gradFill>
                  <a:gsLst>
                    <a:gs pos="2917">
                      <a:schemeClr val="tx1"/>
                    </a:gs>
                    <a:gs pos="30000">
                      <a:schemeClr val="tx1"/>
                    </a:gs>
                  </a:gsLst>
                  <a:lin ang="5400000" scaled="0"/>
                </a:gradFill>
              </a:rPr>
              <a:t>Work Group Applications</a:t>
            </a:r>
          </a:p>
          <a:p>
            <a:pPr marL="1485900" lvl="2" indent="-571500">
              <a:lnSpc>
                <a:spcPct val="90000"/>
              </a:lnSpc>
              <a:spcAft>
                <a:spcPts val="600"/>
              </a:spcAft>
              <a:buFont typeface="Arial" panose="020B0604020202020204" pitchFamily="34" charset="0"/>
              <a:buChar char="•"/>
            </a:pPr>
            <a:r>
              <a:rPr lang="en-US" sz="3200" dirty="0">
                <a:gradFill>
                  <a:gsLst>
                    <a:gs pos="2917">
                      <a:schemeClr val="tx1"/>
                    </a:gs>
                    <a:gs pos="30000">
                      <a:schemeClr val="tx1"/>
                    </a:gs>
                  </a:gsLst>
                  <a:lin ang="5400000" scaled="0"/>
                </a:gradFill>
              </a:rPr>
              <a:t>Enterprise Applications</a:t>
            </a:r>
          </a:p>
          <a:p>
            <a:pPr marL="1485900" lvl="2" indent="-571500">
              <a:lnSpc>
                <a:spcPct val="90000"/>
              </a:lnSpc>
              <a:spcAft>
                <a:spcPts val="600"/>
              </a:spcAft>
              <a:buFont typeface="Arial" panose="020B0604020202020204" pitchFamily="34" charset="0"/>
              <a:buChar char="•"/>
            </a:pPr>
            <a:r>
              <a:rPr lang="en-US" sz="3200" dirty="0">
                <a:gradFill>
                  <a:gsLst>
                    <a:gs pos="2917">
                      <a:schemeClr val="tx1"/>
                    </a:gs>
                    <a:gs pos="30000">
                      <a:schemeClr val="tx1"/>
                    </a:gs>
                  </a:gsLst>
                  <a:lin ang="5400000" scaled="0"/>
                </a:gradFill>
              </a:rPr>
              <a:t>Cloud, Mobile and API Applications</a:t>
            </a:r>
          </a:p>
        </p:txBody>
      </p:sp>
    </p:spTree>
    <p:extLst>
      <p:ext uri="{BB962C8B-B14F-4D97-AF65-F5344CB8AC3E}">
        <p14:creationId xmlns:p14="http://schemas.microsoft.com/office/powerpoint/2010/main" val="3858583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wipe(left)">
                                      <p:cBhvr>
                                        <p:cTn id="11" dur="500"/>
                                        <p:tgtEl>
                                          <p:spTgt spid="6">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6">
                                            <p:txEl>
                                              <p:pRg st="2" end="2"/>
                                            </p:txEl>
                                          </p:spTgt>
                                        </p:tgtEl>
                                        <p:attrNameLst>
                                          <p:attrName>style.visibility</p:attrName>
                                        </p:attrNameLst>
                                      </p:cBhvr>
                                      <p:to>
                                        <p:strVal val="visible"/>
                                      </p:to>
                                    </p:set>
                                    <p:animEffect transition="in" filter="wipe(left)">
                                      <p:cBhvr>
                                        <p:cTn id="16" dur="500"/>
                                        <p:tgtEl>
                                          <p:spTgt spid="6">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Effect transition="in" filter="wipe(left)">
                                      <p:cBhvr>
                                        <p:cTn id="21"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2747A1CA-9959-4552-B25E-ADE90B252A6B}"/>
              </a:ext>
            </a:extLst>
          </p:cNvPr>
          <p:cNvSpPr>
            <a:spLocks noGrp="1"/>
          </p:cNvSpPr>
          <p:nvPr>
            <p:ph type="body" sz="quarter" idx="10"/>
          </p:nvPr>
        </p:nvSpPr>
        <p:spPr>
          <a:xfrm>
            <a:off x="271557" y="918589"/>
            <a:ext cx="11653523" cy="627864"/>
          </a:xfrm>
        </p:spPr>
        <p:txBody>
          <a:bodyPr/>
          <a:lstStyle/>
          <a:p>
            <a:pPr marL="0" indent="0">
              <a:buNone/>
            </a:pPr>
            <a:r>
              <a:rPr lang="en-US" sz="3200" i="1" dirty="0"/>
              <a:t>Contoso Insurance</a:t>
            </a:r>
          </a:p>
        </p:txBody>
      </p:sp>
      <p:sp>
        <p:nvSpPr>
          <p:cNvPr id="6" name="TextBox 5">
            <a:extLst>
              <a:ext uri="{FF2B5EF4-FFF2-40B4-BE49-F238E27FC236}">
                <a16:creationId xmlns:a16="http://schemas.microsoft.com/office/drawing/2014/main" id="{D18D070A-F101-4D0A-8CE5-174450F777B8}"/>
              </a:ext>
            </a:extLst>
          </p:cNvPr>
          <p:cNvSpPr txBox="1"/>
          <p:nvPr/>
        </p:nvSpPr>
        <p:spPr>
          <a:xfrm>
            <a:off x="269240" y="1546453"/>
            <a:ext cx="11655840" cy="4656659"/>
          </a:xfrm>
          <a:prstGeom prst="rect">
            <a:avLst/>
          </a:prstGeom>
          <a:noFill/>
        </p:spPr>
        <p:txBody>
          <a:bodyPr wrap="square" lIns="182880" tIns="146304" rIns="182880" bIns="146304" rtlCol="0">
            <a:spAutoFit/>
          </a:bodyPr>
          <a:lstStyle/>
          <a:p>
            <a:pPr>
              <a:lnSpc>
                <a:spcPct val="90000"/>
              </a:lnSpc>
              <a:spcAft>
                <a:spcPts val="600"/>
              </a:spcAft>
            </a:pPr>
            <a:r>
              <a:rPr lang="en-US" sz="3600" dirty="0">
                <a:gradFill>
                  <a:gsLst>
                    <a:gs pos="2917">
                      <a:schemeClr val="tx1"/>
                    </a:gs>
                    <a:gs pos="30000">
                      <a:schemeClr val="tx1"/>
                    </a:gs>
                  </a:gsLst>
                  <a:lin ang="5400000" scaled="0"/>
                </a:gradFill>
              </a:rPr>
              <a:t>Work Group Applications</a:t>
            </a:r>
            <a:endParaRPr lang="en-US" sz="2400" dirty="0">
              <a:gradFill>
                <a:gsLst>
                  <a:gs pos="2917">
                    <a:schemeClr val="tx1"/>
                  </a:gs>
                  <a:gs pos="30000">
                    <a:schemeClr val="tx1"/>
                  </a:gs>
                </a:gsLst>
                <a:lin ang="5400000" scaled="0"/>
              </a:gradFill>
            </a:endParaRPr>
          </a:p>
          <a:p>
            <a:pPr marL="742950" lvl="1" indent="-285750">
              <a:lnSpc>
                <a:spcPct val="90000"/>
              </a:lnSpc>
              <a:spcAft>
                <a:spcPts val="600"/>
              </a:spcAft>
              <a:buFont typeface="Arial" panose="020B0604020202020204" pitchFamily="34" charset="0"/>
              <a:buChar char="•"/>
            </a:pPr>
            <a:r>
              <a:rPr lang="en-US" sz="2400" dirty="0"/>
              <a:t>These are typically smaller applications that run on a single VMs and are used by 25 or less employees.</a:t>
            </a:r>
            <a:endParaRPr lang="en-US" sz="2400" dirty="0">
              <a:gradFill>
                <a:gsLst>
                  <a:gs pos="2917">
                    <a:schemeClr val="tx1"/>
                  </a:gs>
                  <a:gs pos="30000">
                    <a:schemeClr val="tx1"/>
                  </a:gs>
                </a:gsLst>
                <a:lin ang="5400000" scaled="0"/>
              </a:gradFill>
            </a:endParaRPr>
          </a:p>
          <a:p>
            <a:pPr marL="742950" lvl="1" indent="-28575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742950" lvl="1" indent="-285750">
              <a:lnSpc>
                <a:spcPct val="90000"/>
              </a:lnSpc>
              <a:spcAft>
                <a:spcPts val="600"/>
              </a:spcAft>
              <a:buFont typeface="Arial" panose="020B0604020202020204" pitchFamily="34" charset="0"/>
              <a:buChar char="•"/>
            </a:pPr>
            <a:r>
              <a:rPr lang="en-US" sz="2400" dirty="0"/>
              <a:t>Majority are run on Linux, Apache, PHP and MySQL (LAMP)</a:t>
            </a:r>
            <a:endParaRPr lang="en-US" sz="2400" dirty="0">
              <a:gradFill>
                <a:gsLst>
                  <a:gs pos="2917">
                    <a:schemeClr val="tx1"/>
                  </a:gs>
                  <a:gs pos="30000">
                    <a:schemeClr val="tx1"/>
                  </a:gs>
                </a:gsLst>
                <a:lin ang="5400000" scaled="0"/>
              </a:gradFill>
            </a:endParaRPr>
          </a:p>
          <a:p>
            <a:pPr marL="742950" lvl="1" indent="-28575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742950" lvl="1" indent="-285750">
              <a:lnSpc>
                <a:spcPct val="90000"/>
              </a:lnSpc>
              <a:spcAft>
                <a:spcPts val="600"/>
              </a:spcAft>
              <a:buFont typeface="Arial" panose="020B0604020202020204" pitchFamily="34" charset="0"/>
              <a:buChar char="•"/>
            </a:pPr>
            <a:r>
              <a:rPr lang="en-US" sz="2400" dirty="0"/>
              <a:t>These applications are important to the various business units and need to be managed and require backup but won’t need mission critical failover capabilities.</a:t>
            </a:r>
          </a:p>
          <a:p>
            <a:pPr marL="742950" lvl="1" indent="-285750">
              <a:lnSpc>
                <a:spcPct val="90000"/>
              </a:lnSpc>
              <a:spcAft>
                <a:spcPts val="600"/>
              </a:spcAft>
              <a:buFont typeface="Arial" panose="020B0604020202020204" pitchFamily="34" charset="0"/>
              <a:buChar char="•"/>
            </a:pPr>
            <a:endParaRPr lang="en-US" sz="2400" dirty="0"/>
          </a:p>
          <a:p>
            <a:pPr marL="742950" lvl="1" indent="-285750">
              <a:lnSpc>
                <a:spcPct val="90000"/>
              </a:lnSpc>
              <a:spcAft>
                <a:spcPts val="600"/>
              </a:spcAft>
              <a:buFont typeface="Arial" panose="020B0604020202020204" pitchFamily="34" charset="0"/>
              <a:buChar char="•"/>
            </a:pPr>
            <a:r>
              <a:rPr lang="en-US" sz="2400" dirty="0"/>
              <a:t>The primary concern is how to migrate these applications as quickly as possible to Azure with minimal downtime.</a:t>
            </a:r>
          </a:p>
        </p:txBody>
      </p:sp>
    </p:spTree>
    <p:extLst>
      <p:ext uri="{BB962C8B-B14F-4D97-AF65-F5344CB8AC3E}">
        <p14:creationId xmlns:p14="http://schemas.microsoft.com/office/powerpoint/2010/main" val="42755711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2747A1CA-9959-4552-B25E-ADE90B252A6B}"/>
              </a:ext>
            </a:extLst>
          </p:cNvPr>
          <p:cNvSpPr>
            <a:spLocks noGrp="1"/>
          </p:cNvSpPr>
          <p:nvPr>
            <p:ph type="body" sz="quarter" idx="10"/>
          </p:nvPr>
        </p:nvSpPr>
        <p:spPr>
          <a:xfrm>
            <a:off x="271557" y="918589"/>
            <a:ext cx="11653523" cy="627864"/>
          </a:xfrm>
        </p:spPr>
        <p:txBody>
          <a:bodyPr/>
          <a:lstStyle/>
          <a:p>
            <a:pPr marL="0" indent="0">
              <a:buNone/>
            </a:pPr>
            <a:r>
              <a:rPr lang="en-US" sz="3200" i="1" dirty="0"/>
              <a:t>Contoso Insurance</a:t>
            </a:r>
          </a:p>
        </p:txBody>
      </p:sp>
      <p:sp>
        <p:nvSpPr>
          <p:cNvPr id="6" name="TextBox 5">
            <a:extLst>
              <a:ext uri="{FF2B5EF4-FFF2-40B4-BE49-F238E27FC236}">
                <a16:creationId xmlns:a16="http://schemas.microsoft.com/office/drawing/2014/main" id="{D18D070A-F101-4D0A-8CE5-174450F777B8}"/>
              </a:ext>
            </a:extLst>
          </p:cNvPr>
          <p:cNvSpPr txBox="1"/>
          <p:nvPr/>
        </p:nvSpPr>
        <p:spPr>
          <a:xfrm>
            <a:off x="269240" y="1546453"/>
            <a:ext cx="11215396" cy="4668970"/>
          </a:xfrm>
          <a:prstGeom prst="rect">
            <a:avLst/>
          </a:prstGeom>
          <a:noFill/>
        </p:spPr>
        <p:txBody>
          <a:bodyPr wrap="square" lIns="182880" tIns="146304" rIns="182880" bIns="146304" rtlCol="0">
            <a:spAutoFit/>
          </a:bodyPr>
          <a:lstStyle/>
          <a:p>
            <a:pPr>
              <a:lnSpc>
                <a:spcPct val="90000"/>
              </a:lnSpc>
              <a:spcAft>
                <a:spcPts val="600"/>
              </a:spcAft>
            </a:pPr>
            <a:r>
              <a:rPr lang="en-US" sz="3600" dirty="0">
                <a:gradFill>
                  <a:gsLst>
                    <a:gs pos="2917">
                      <a:schemeClr val="tx1"/>
                    </a:gs>
                    <a:gs pos="30000">
                      <a:schemeClr val="tx1"/>
                    </a:gs>
                  </a:gsLst>
                  <a:lin ang="5400000" scaled="0"/>
                </a:gradFill>
              </a:rPr>
              <a:t>Enterprise Applications</a:t>
            </a:r>
          </a:p>
          <a:p>
            <a:pPr marL="742950" lvl="1" indent="-28575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Mission critical and run on ASP.NET and SQL Server Enterprise with Always On Availability Groups (AOG).</a:t>
            </a:r>
          </a:p>
          <a:p>
            <a:pPr marL="742950" lvl="1" indent="-285750">
              <a:lnSpc>
                <a:spcPct val="90000"/>
              </a:lnSpc>
              <a:spcAft>
                <a:spcPts val="600"/>
              </a:spcAft>
              <a:buFont typeface="Arial" panose="020B0604020202020204" pitchFamily="34" charset="0"/>
              <a:buChar char="•"/>
            </a:pPr>
            <a:endParaRPr lang="en-US" sz="2800" dirty="0">
              <a:gradFill>
                <a:gsLst>
                  <a:gs pos="2917">
                    <a:schemeClr val="tx1"/>
                  </a:gs>
                  <a:gs pos="30000">
                    <a:schemeClr val="tx1"/>
                  </a:gs>
                </a:gsLst>
                <a:lin ang="5400000" scaled="0"/>
              </a:gradFill>
            </a:endParaRPr>
          </a:p>
          <a:p>
            <a:pPr marL="742950" lvl="1" indent="-28575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Currently no DR capabilities for this implementations.</a:t>
            </a:r>
          </a:p>
          <a:p>
            <a:pPr marL="742950" lvl="1" indent="-285750">
              <a:lnSpc>
                <a:spcPct val="90000"/>
              </a:lnSpc>
              <a:spcAft>
                <a:spcPts val="600"/>
              </a:spcAft>
              <a:buFont typeface="Arial" panose="020B0604020202020204" pitchFamily="34" charset="0"/>
              <a:buChar char="•"/>
            </a:pPr>
            <a:endParaRPr lang="en-US" sz="2800" dirty="0">
              <a:gradFill>
                <a:gsLst>
                  <a:gs pos="2917">
                    <a:schemeClr val="tx1"/>
                  </a:gs>
                  <a:gs pos="30000">
                    <a:schemeClr val="tx1"/>
                  </a:gs>
                </a:gsLst>
                <a:lin ang="5400000" scaled="0"/>
              </a:gradFill>
            </a:endParaRPr>
          </a:p>
          <a:p>
            <a:pPr marL="742950" lvl="1" indent="-28575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There will be a mix of deployments, some of these will be migrated to Azure IaaS and will need to be able to failover from Region to Region, while others will remain on-premise and need to failover and back to Azure.</a:t>
            </a:r>
            <a:endParaRPr lang="en-US" sz="20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2932631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Text Placeholder 4">
            <a:extLst>
              <a:ext uri="{FF2B5EF4-FFF2-40B4-BE49-F238E27FC236}">
                <a16:creationId xmlns:a16="http://schemas.microsoft.com/office/drawing/2014/main" id="{2747A1CA-9959-4552-B25E-ADE90B252A6B}"/>
              </a:ext>
            </a:extLst>
          </p:cNvPr>
          <p:cNvSpPr>
            <a:spLocks noGrp="1"/>
          </p:cNvSpPr>
          <p:nvPr>
            <p:ph type="body" sz="quarter" idx="10"/>
          </p:nvPr>
        </p:nvSpPr>
        <p:spPr>
          <a:xfrm>
            <a:off x="271557" y="918589"/>
            <a:ext cx="11653523" cy="627864"/>
          </a:xfrm>
        </p:spPr>
        <p:txBody>
          <a:bodyPr/>
          <a:lstStyle/>
          <a:p>
            <a:pPr marL="0" indent="0">
              <a:buNone/>
            </a:pPr>
            <a:r>
              <a:rPr lang="en-US" sz="3200" i="1" dirty="0"/>
              <a:t>Contoso Insurance</a:t>
            </a:r>
          </a:p>
        </p:txBody>
      </p:sp>
      <p:sp>
        <p:nvSpPr>
          <p:cNvPr id="6" name="TextBox 5">
            <a:extLst>
              <a:ext uri="{FF2B5EF4-FFF2-40B4-BE49-F238E27FC236}">
                <a16:creationId xmlns:a16="http://schemas.microsoft.com/office/drawing/2014/main" id="{D18D070A-F101-4D0A-8CE5-174450F777B8}"/>
              </a:ext>
            </a:extLst>
          </p:cNvPr>
          <p:cNvSpPr txBox="1"/>
          <p:nvPr/>
        </p:nvSpPr>
        <p:spPr>
          <a:xfrm>
            <a:off x="269240" y="1643277"/>
            <a:ext cx="11734692" cy="4281172"/>
          </a:xfrm>
          <a:prstGeom prst="rect">
            <a:avLst/>
          </a:prstGeom>
          <a:noFill/>
        </p:spPr>
        <p:txBody>
          <a:bodyPr wrap="square" lIns="182880" tIns="146304" rIns="182880" bIns="146304" rtlCol="0">
            <a:spAutoFit/>
          </a:bodyPr>
          <a:lstStyle/>
          <a:p>
            <a:pPr>
              <a:lnSpc>
                <a:spcPct val="90000"/>
              </a:lnSpc>
              <a:spcAft>
                <a:spcPts val="600"/>
              </a:spcAft>
            </a:pPr>
            <a:r>
              <a:rPr lang="en-US" sz="3600" dirty="0">
                <a:gradFill>
                  <a:gsLst>
                    <a:gs pos="2917">
                      <a:schemeClr val="tx1"/>
                    </a:gs>
                    <a:gs pos="30000">
                      <a:schemeClr val="tx1"/>
                    </a:gs>
                  </a:gsLst>
                  <a:lin ang="5400000" scaled="0"/>
                </a:gradFill>
              </a:rPr>
              <a:t>Global, Mobile and API Applications</a:t>
            </a:r>
          </a:p>
          <a:p>
            <a:pPr marL="742950" lvl="1" indent="-28575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Applications prototyped and ready for implementation in Azure PaaS.</a:t>
            </a:r>
          </a:p>
          <a:p>
            <a:pPr marL="742950" lvl="1" indent="-285750">
              <a:lnSpc>
                <a:spcPct val="90000"/>
              </a:lnSpc>
              <a:spcAft>
                <a:spcPts val="600"/>
              </a:spcAft>
              <a:buFont typeface="Arial" panose="020B0604020202020204" pitchFamily="34" charset="0"/>
              <a:buChar char="•"/>
            </a:pPr>
            <a:endParaRPr lang="en-US" sz="2800" dirty="0">
              <a:gradFill>
                <a:gsLst>
                  <a:gs pos="2917">
                    <a:schemeClr val="tx1"/>
                  </a:gs>
                  <a:gs pos="30000">
                    <a:schemeClr val="tx1"/>
                  </a:gs>
                </a:gsLst>
                <a:lin ang="5400000" scaled="0"/>
              </a:gradFill>
            </a:endParaRPr>
          </a:p>
          <a:p>
            <a:pPr marL="742950" lvl="1" indent="-28575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These applications primarily service their external customers and the mobile agents. These include applications for consumers and their employees in the field dealing with claims.</a:t>
            </a:r>
          </a:p>
          <a:p>
            <a:pPr marL="742950" lvl="1" indent="-285750">
              <a:lnSpc>
                <a:spcPct val="90000"/>
              </a:lnSpc>
              <a:spcAft>
                <a:spcPts val="600"/>
              </a:spcAft>
              <a:buFont typeface="Arial" panose="020B0604020202020204" pitchFamily="34" charset="0"/>
              <a:buChar char="•"/>
            </a:pPr>
            <a:endParaRPr lang="en-US" sz="2800" dirty="0">
              <a:gradFill>
                <a:gsLst>
                  <a:gs pos="2917">
                    <a:schemeClr val="tx1"/>
                  </a:gs>
                  <a:gs pos="30000">
                    <a:schemeClr val="tx1"/>
                  </a:gs>
                </a:gsLst>
                <a:lin ang="5400000" scaled="0"/>
              </a:gradFill>
            </a:endParaRPr>
          </a:p>
          <a:p>
            <a:pPr marL="742950" lvl="1" indent="-285750">
              <a:lnSpc>
                <a:spcPct val="90000"/>
              </a:lnSpc>
              <a:spcAft>
                <a:spcPts val="600"/>
              </a:spcAft>
              <a:buFont typeface="Arial" panose="020B0604020202020204" pitchFamily="34" charset="0"/>
              <a:buChar char="•"/>
            </a:pPr>
            <a:r>
              <a:rPr lang="en-US" sz="2800" dirty="0">
                <a:gradFill>
                  <a:gsLst>
                    <a:gs pos="2917">
                      <a:schemeClr val="tx1"/>
                    </a:gs>
                    <a:gs pos="30000">
                      <a:schemeClr val="tx1"/>
                    </a:gs>
                  </a:gsLst>
                  <a:lin ang="5400000" scaled="0"/>
                </a:gradFill>
              </a:rPr>
              <a:t>Need to understand how SQL Database should be setup along with a strategy for directing traffic to the POPs around the world.</a:t>
            </a:r>
            <a:endParaRPr lang="en-US" sz="20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2016501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4feqtpDTo0qZFVdzMQLf9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5anSF14Duk.Br4Sz4H1ehw"/>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YgPn91WJtE6ouASUZXlJHQ"/>
</p:tagLst>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1_C+E Deck">
  <a:themeElements>
    <a:clrScheme name="C+E Deck">
      <a:dk1>
        <a:srgbClr val="505050"/>
      </a:dk1>
      <a:lt1>
        <a:srgbClr val="FFFFFF"/>
      </a:lt1>
      <a:dk2>
        <a:srgbClr val="0072C6"/>
      </a:dk2>
      <a:lt2>
        <a:srgbClr val="FFFFFF"/>
      </a:lt2>
      <a:accent1>
        <a:srgbClr val="0072C6"/>
      </a:accent1>
      <a:accent2>
        <a:srgbClr val="BA141A"/>
      </a:accent2>
      <a:accent3>
        <a:srgbClr val="68217A"/>
      </a:accent3>
      <a:accent4>
        <a:srgbClr val="008272"/>
      </a:accent4>
      <a:accent5>
        <a:srgbClr val="00BCF2"/>
      </a:accent5>
      <a:accent6>
        <a:srgbClr val="505050"/>
      </a:accent6>
      <a:hlink>
        <a:srgbClr val="0072C6"/>
      </a:hlink>
      <a:folHlink>
        <a:srgbClr val="0072C6"/>
      </a:folHlink>
    </a:clrScheme>
    <a:fontScheme name="C+E Deck">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2919AEDD-0101-441B-B6AF-1CDAE3B8CD78}"/>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2812</Words>
  <Application>Microsoft Office PowerPoint</Application>
  <PresentationFormat>Widescreen</PresentationFormat>
  <Paragraphs>299</Paragraphs>
  <Slides>41</Slides>
  <Notes>41</Notes>
  <HiddenSlides>0</HiddenSlides>
  <MMClips>0</MMClips>
  <ScaleCrop>false</ScaleCrop>
  <HeadingPairs>
    <vt:vector size="8" baseType="variant">
      <vt:variant>
        <vt:lpstr>Fonts Used</vt:lpstr>
      </vt:variant>
      <vt:variant>
        <vt:i4>8</vt:i4>
      </vt:variant>
      <vt:variant>
        <vt:lpstr>Theme</vt:lpstr>
      </vt:variant>
      <vt:variant>
        <vt:i4>4</vt:i4>
      </vt:variant>
      <vt:variant>
        <vt:lpstr>Embedded OLE Servers</vt:lpstr>
      </vt:variant>
      <vt:variant>
        <vt:i4>1</vt:i4>
      </vt:variant>
      <vt:variant>
        <vt:lpstr>Slide Titles</vt:lpstr>
      </vt:variant>
      <vt:variant>
        <vt:i4>41</vt:i4>
      </vt:variant>
    </vt:vector>
  </HeadingPairs>
  <TitlesOfParts>
    <vt:vector size="54" baseType="lpstr">
      <vt:lpstr>Arial</vt:lpstr>
      <vt:lpstr>Calibri</vt:lpstr>
      <vt:lpstr>Consolas</vt:lpstr>
      <vt:lpstr>Segoe UI</vt:lpstr>
      <vt:lpstr>Segoe UI Light</vt:lpstr>
      <vt:lpstr>Segoe UI Semibold</vt:lpstr>
      <vt:lpstr>Segoe UI Semilight</vt:lpstr>
      <vt:lpstr>Wingdings</vt:lpstr>
      <vt:lpstr>2_Server and Cloud 2013</vt:lpstr>
      <vt:lpstr>C+E Readiness Template</vt:lpstr>
      <vt:lpstr>1_C+E Deck</vt:lpstr>
      <vt:lpstr>5-50002_Ignite_Breakout_Template</vt:lpstr>
      <vt:lpstr>think-cell Slide</vt:lpstr>
      <vt:lpstr>Business continuity and disaster recovery</vt:lpstr>
      <vt:lpstr>Abstract and learning objectives</vt:lpstr>
      <vt:lpstr>Step 1: Review the customer case study</vt:lpstr>
      <vt:lpstr>Customer situation </vt:lpstr>
      <vt:lpstr>Customer situation </vt:lpstr>
      <vt:lpstr>Customer situation </vt:lpstr>
      <vt:lpstr>Customer situation </vt:lpstr>
      <vt:lpstr>Customer situation </vt:lpstr>
      <vt:lpstr>Customer situation </vt:lpstr>
      <vt:lpstr>Customer situation </vt:lpstr>
      <vt:lpstr>Customer needs </vt:lpstr>
      <vt:lpstr>Customer needs </vt:lpstr>
      <vt:lpstr>Customer objections </vt:lpstr>
      <vt:lpstr>Azure Site Recovery Scenarios One solution for multiple infrastructures</vt:lpstr>
      <vt:lpstr>Recover  Hyper- V VMs to Azure Architecture </vt:lpstr>
      <vt:lpstr>Common scenarios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vt:lpstr>
      <vt:lpstr>HA &amp; BCDR solution: Workgroup Applications </vt:lpstr>
      <vt:lpstr>Work Group Applications </vt:lpstr>
      <vt:lpstr>HA &amp; BCDR solution: Enterprise Applications </vt:lpstr>
      <vt:lpstr>HA &amp; BCDR solution: Enterprise Applications - cont.  </vt:lpstr>
      <vt:lpstr>HA &amp; BCDR solution: Enterprise Applications - cont.  </vt:lpstr>
      <vt:lpstr>HA &amp; BCDR solution: Enterprise Applications Azure Region to Region </vt:lpstr>
      <vt:lpstr>HA &amp; BCDR solution: Enterprise Applications - cont.  </vt:lpstr>
      <vt:lpstr>HA &amp; BCDR solution: Enterprise Applications On-premises to Azure </vt:lpstr>
      <vt:lpstr>HA &amp; BCDR solution: Global, Mobile, API Applications </vt:lpstr>
      <vt:lpstr>HA &amp; BCDR solution: Global, Mobile, API Apps – cont.</vt:lpstr>
      <vt:lpstr>HA &amp; BCDR solution: Global, Mobile API Applications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2018-03-30T03:19:18Z</dcterms:created>
  <dcterms:modified xsi:type="dcterms:W3CDTF">2018-10-23T21:40:39Z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2018-03-30T03:23:12.0940768Z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